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7" r:id="rId1"/>
  </p:sldMasterIdLst>
  <p:sldIdLst>
    <p:sldId id="256" r:id="rId2"/>
    <p:sldId id="257" r:id="rId3"/>
    <p:sldId id="274" r:id="rId4"/>
    <p:sldId id="273" r:id="rId5"/>
    <p:sldId id="263" r:id="rId6"/>
    <p:sldId id="258" r:id="rId7"/>
    <p:sldId id="259" r:id="rId8"/>
    <p:sldId id="260" r:id="rId9"/>
    <p:sldId id="261" r:id="rId10"/>
    <p:sldId id="262" r:id="rId11"/>
    <p:sldId id="264" r:id="rId12"/>
    <p:sldId id="265" r:id="rId13"/>
    <p:sldId id="268" r:id="rId14"/>
    <p:sldId id="272" r:id="rId15"/>
    <p:sldId id="266" r:id="rId16"/>
    <p:sldId id="267" r:id="rId17"/>
    <p:sldId id="270" r:id="rId18"/>
    <p:sldId id="271" r:id="rId19"/>
    <p:sldId id="269" r:id="rId20"/>
    <p:sldId id="275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DE6C8-AB1D-4204-BC9C-3366B0BF04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8426" y="889820"/>
            <a:ext cx="9989574" cy="3598606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7B9009-EE50-4EE5-B6EB-CD6EC83D3F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8426" y="4488426"/>
            <a:ext cx="6991776" cy="1302774"/>
          </a:xfrm>
        </p:spPr>
        <p:txBody>
          <a:bodyPr anchor="b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C8667E-058A-436F-B8EA-5B3A99D43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4/8/2023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680305-1AD7-482D-BFFD-6CDB83AB3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5762A1-52E9-402D-B65E-DF193E44C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8348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359C1-C098-4BF4-A55D-782F4E606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343C7E-1E8B-4D38-9B81-1AA2A8978E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A70B00-53AE-4D3F-91BE-A8D789ED9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4/8/2023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647FC7-8124-4F70-A849-B6BCC5189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7CEBE4-50DC-47DB-B699-CCC024336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1435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418279-D3B8-4C6A-AB74-9DE3777712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42322" y="997974"/>
            <a:ext cx="2349043" cy="4984956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8F733C-9309-4197-BACA-207CDC8935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997973"/>
            <a:ext cx="8404122" cy="4984956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ACD4D0-5BE6-412D-B08B-5DFFD5935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4/8/2023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021651-B786-4A39-A10F-F5231D0A2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504D2D-9379-40DE-9F45-3004BE54F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6831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87CA6-BFD9-4CB1-8892-F6B062E82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DA8C3-9C0C-4E52-9A62-E4DB159E6B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C3EC35-E02F-41FF-9232-F90692A90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4/8/2023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D13D38-5DF1-443B-8A12-71E834FDC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5E644A-4A37-4757-9809-5B035E287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307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6578B-CD85-4BF1-A729-E8E8079B5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383" y="1709738"/>
            <a:ext cx="10632067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8448C1-C13F-4826-8347-EEB00A6643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5383" y="4589463"/>
            <a:ext cx="10632067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06546A-957F-4C4D-9744-1177AD258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4/8/2023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DB149C-CC63-4E3A-A83D-EF637EB51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B94775-7982-41EC-B584-D51224D38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1838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E4BD8-507D-48E4-A624-F16A741C3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22096"/>
            <a:ext cx="10691265" cy="112793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0A07E4-3A39-457C-A059-7DFB6039D9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15383" y="2128684"/>
            <a:ext cx="5304417" cy="384441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141E17-47CE-4A78-B0FA-0E9786DA67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128684"/>
            <a:ext cx="5219700" cy="384441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F02C13-D3ED-4044-9716-F29D79A18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4/8/2023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F334AD-FB29-4355-B5CF-85E61B4F3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5AA154-790C-4774-9C21-8C543E733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72248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7DD35-7673-4F88-86B0-634883B5E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87" y="929148"/>
            <a:ext cx="10640005" cy="76154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C820D7-3E0B-47C6-A583-C4C839C5AF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5384" y="1681163"/>
            <a:ext cx="5282192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839A7B-97D5-400F-B802-A0FF28FE9F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15384" y="2505075"/>
            <a:ext cx="5282192" cy="342377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E0ECA2-DBF1-4681-9DFA-93AFD1B371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0EBBBB-517F-4ED7-9E51-CF0F7590B4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4237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11B5C7-1E37-478F-B4B0-C7202FFE4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4/8/2023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53F7EF-507C-4CB3-86C5-8B34FFFC1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E3DEA6-E4EB-4C2A-8B4F-55EC965B6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8619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32964-A933-4B98-A141-A4B316DAF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684C9D-23DA-42B0-9DD3-7592F72E8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4/8/2023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BF8F05-876F-49D8-AE30-5BB2A91EC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3D20DA-9260-4577-BB51-789570A24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059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2C1F24-E0A1-45A7-8EF5-92CD97993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4/8/2023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021C19-210E-46B0-9036-5D8AECC92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880FEF-487E-44DF-8615-DF2210419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6831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568EE-74C8-43A6-90BC-2DDD965CF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426" y="781665"/>
            <a:ext cx="4093599" cy="122345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1C35AC-CAE3-48CF-A3E4-A075C9FDD7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9D03EA-5FAD-4609-A2B8-624E426847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8258" y="2315497"/>
            <a:ext cx="4093599" cy="355349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58D2EA-2191-4216-B64D-067BDFE12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4/8/2023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042128-DAB4-481C-BEE6-3523E8E88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50E382-C500-4A4C-A7C6-43860383A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2446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FE98B-EACF-4251-A8AF-0D9EDD17C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342" y="1066800"/>
            <a:ext cx="4103431" cy="1317523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05F473-761A-4002-AF70-9FF878D013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066800"/>
            <a:ext cx="6172200" cy="47942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0C2E6A-F834-4540-BB00-E13CB45DC3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3342" y="2552700"/>
            <a:ext cx="4103431" cy="33162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C38EAB-AD63-415C-B263-BA1D8FBE3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4/8/2023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2E5541-B6DE-45E8-BCFE-0DFC4F574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B78D45-289B-46AF-8CB9-E6150BEA1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2615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A362AC-B59F-4AC7-B279-57DDD5336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22096"/>
            <a:ext cx="10691265" cy="137103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6042DB-75BD-4EC1-B6D9-8A72EF940C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0635" y="2293126"/>
            <a:ext cx="10691265" cy="3636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DD1378-7C96-4079-B44C-3D86B46575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9448" y="6356350"/>
            <a:ext cx="25925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fld id="{2F3E8B1C-86EF-43CF-8304-249481088644}" type="datetimeFigureOut">
              <a:rPr lang="en-US" smtClean="0"/>
              <a:pPr/>
              <a:t>4/8/2023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9B6B78-577F-43F5-BAEE-BF72484C98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15383" y="6356350"/>
            <a:ext cx="45397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CC75B8-AF8F-4D8A-9B3D-D1951A64BA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/>
                </a:solidFill>
              </a:defRPr>
            </a:lvl1pPr>
          </a:lstStyle>
          <a:p>
            <a:fld id="{C3DB2ADC-AF19-4574-8C10-79B5B04FCA27}" type="slidenum">
              <a:rPr lang="en-US" smtClean="0"/>
              <a:pPr/>
              <a:t>‹nº›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64F9B95-9045-48D2-B9F3-2927E98F54AA}"/>
              </a:ext>
            </a:extLst>
          </p:cNvPr>
          <p:cNvCxnSpPr>
            <a:cxnSpLocks/>
          </p:cNvCxnSpPr>
          <p:nvPr/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85AA86F-6A4D-4BCB-A045-D992CDC2959B}"/>
              </a:ext>
            </a:extLst>
          </p:cNvPr>
          <p:cNvCxnSpPr>
            <a:cxnSpLocks/>
          </p:cNvCxnSpPr>
          <p:nvPr/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58124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7" r:id="rId2"/>
    <p:sldLayoutId id="2147483746" r:id="rId3"/>
    <p:sldLayoutId id="2147483745" r:id="rId4"/>
    <p:sldLayoutId id="2147483744" r:id="rId5"/>
    <p:sldLayoutId id="2147483743" r:id="rId6"/>
    <p:sldLayoutId id="2147483742" r:id="rId7"/>
    <p:sldLayoutId id="2147483741" r:id="rId8"/>
    <p:sldLayoutId id="2147483740" r:id="rId9"/>
    <p:sldLayoutId id="2147483739" r:id="rId10"/>
    <p:sldLayoutId id="2147483738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cap="all" spc="3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90147AD-EE1D-209E-6FBB-E0DB09CA68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04552" y="871758"/>
            <a:ext cx="5825448" cy="3871143"/>
          </a:xfrm>
        </p:spPr>
        <p:txBody>
          <a:bodyPr>
            <a:normAutofit/>
          </a:bodyPr>
          <a:lstStyle/>
          <a:p>
            <a:pPr algn="ctr">
              <a:lnSpc>
                <a:spcPct val="90000"/>
              </a:lnSpc>
            </a:pPr>
            <a:br>
              <a:rPr lang="pt-BR" sz="5000" dirty="0"/>
            </a:br>
            <a:r>
              <a:rPr lang="pt-BR" sz="5000" b="1" dirty="0">
                <a:solidFill>
                  <a:schemeClr val="accent2">
                    <a:lumMod val="75000"/>
                  </a:schemeClr>
                </a:solidFill>
              </a:rPr>
              <a:t>Desenvolvimento de Sistemas II </a:t>
            </a:r>
            <a:br>
              <a:rPr lang="pt-BR" sz="5000" b="1" dirty="0"/>
            </a:br>
            <a:r>
              <a:rPr lang="pt-BR" sz="4800" b="1" dirty="0"/>
              <a:t>Agenda 08</a:t>
            </a:r>
            <a:br>
              <a:rPr lang="pt-BR" sz="4800" dirty="0"/>
            </a:br>
            <a:r>
              <a:rPr lang="pt-BR" sz="4000" dirty="0"/>
              <a:t>Fichário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28B43E0-EA2D-064B-0517-1DA042A371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90557" y="5130774"/>
            <a:ext cx="5322013" cy="1005657"/>
          </a:xfrm>
        </p:spPr>
        <p:txBody>
          <a:bodyPr>
            <a:normAutofit/>
          </a:bodyPr>
          <a:lstStyle/>
          <a:p>
            <a:pPr algn="ctr"/>
            <a:r>
              <a:rPr lang="pt-BR" b="1" dirty="0">
                <a:solidFill>
                  <a:schemeClr val="accent2">
                    <a:lumMod val="75000"/>
                  </a:schemeClr>
                </a:solidFill>
              </a:rPr>
              <a:t>Mônica Zungalo Quintal</a:t>
            </a:r>
          </a:p>
        </p:txBody>
      </p:sp>
      <p:pic>
        <p:nvPicPr>
          <p:cNvPr id="4" name="Picture 3" descr="Desenho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21A62EDC-75F9-A168-9180-75D9449389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 l="31424" r="15954" b="1"/>
          <a:stretch/>
        </p:blipFill>
        <p:spPr>
          <a:xfrm>
            <a:off x="1" y="10"/>
            <a:ext cx="4876799" cy="6857989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23776" y="723900"/>
            <a:ext cx="5706224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2">
            <a:extLst>
              <a:ext uri="{FF2B5EF4-FFF2-40B4-BE49-F238E27FC236}">
                <a16:creationId xmlns:a16="http://schemas.microsoft.com/office/drawing/2014/main" id="{2CF06E40-3ECB-4820-95B5-8A70B07D4B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23776" y="6134100"/>
            <a:ext cx="566812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60384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360EE8-60E9-182E-AECF-5AA5C5767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342" y="915973"/>
            <a:ext cx="4103431" cy="1317523"/>
          </a:xfrm>
        </p:spPr>
        <p:txBody>
          <a:bodyPr/>
          <a:lstStyle/>
          <a:p>
            <a:r>
              <a:rPr lang="pt-BR" b="1" dirty="0">
                <a:solidFill>
                  <a:schemeClr val="accent2">
                    <a:lumMod val="75000"/>
                  </a:schemeClr>
                </a:solidFill>
              </a:rPr>
              <a:t>SESSION e suas variáveis</a:t>
            </a:r>
          </a:p>
        </p:txBody>
      </p:sp>
      <p:pic>
        <p:nvPicPr>
          <p:cNvPr id="6" name="Espaço Reservado para Imagem 5" descr="Texto&#10;&#10;Descrição gerada automaticamente">
            <a:extLst>
              <a:ext uri="{FF2B5EF4-FFF2-40B4-BE49-F238E27FC236}">
                <a16:creationId xmlns:a16="http://schemas.microsoft.com/office/drawing/2014/main" id="{18036474-3C23-BF38-7609-76F50E0D1B13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19" r="11319"/>
          <a:stretch>
            <a:fillRect/>
          </a:stretch>
        </p:blipFill>
        <p:spPr>
          <a:xfrm>
            <a:off x="5277019" y="1311649"/>
            <a:ext cx="3195499" cy="2482101"/>
          </a:xfrm>
        </p:spPr>
      </p:pic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CB5CF2A-8375-4598-0569-D2D403DD01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3342" y="2414561"/>
            <a:ext cx="4446909" cy="3290611"/>
          </a:xfrm>
        </p:spPr>
        <p:txBody>
          <a:bodyPr>
            <a:normAutofit lnSpcReduction="10000"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dirty="0"/>
              <a:t> Realizam armazenamento de informações do usuário para serem utilizadas em várias páginas durante seu acesso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dirty="0"/>
              <a:t>Exemplo: arquivo </a:t>
            </a:r>
            <a:r>
              <a:rPr lang="pt-BR" dirty="0" err="1"/>
              <a:t>loginAction.php</a:t>
            </a:r>
            <a:endParaRPr lang="pt-BR" dirty="0"/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pt-BR" dirty="0"/>
              <a:t>“</a:t>
            </a:r>
            <a:r>
              <a:rPr lang="pt-BR" dirty="0" err="1"/>
              <a:t>verificarAcesso</a:t>
            </a:r>
            <a:r>
              <a:rPr lang="pt-BR" dirty="0"/>
              <a:t>” verifica se há uma sessão aberta e se a variável logado está iniciada. </a:t>
            </a:r>
          </a:p>
          <a:p>
            <a:pPr marL="742950" lvl="1" indent="-285750" algn="just">
              <a:buFont typeface="Courier New" panose="02070309020205020404" pitchFamily="49" charset="0"/>
              <a:buChar char="o"/>
            </a:pPr>
            <a:r>
              <a:rPr lang="pt-BR" dirty="0"/>
              <a:t>caso não esteja, utilizando a função nativa header, redirecionaremos o acesso para o arquivo </a:t>
            </a:r>
            <a:r>
              <a:rPr lang="pt-BR" dirty="0" err="1"/>
              <a:t>acessoNegado.php</a:t>
            </a:r>
            <a:endParaRPr lang="pt-BR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dirty="0" err="1"/>
              <a:t>require_once</a:t>
            </a:r>
            <a:r>
              <a:rPr lang="pt-BR" dirty="0"/>
              <a:t> ('</a:t>
            </a:r>
            <a:r>
              <a:rPr lang="pt-BR" dirty="0" err="1"/>
              <a:t>verificarAcesso.php</a:t>
            </a:r>
            <a:r>
              <a:rPr lang="pt-BR" dirty="0"/>
              <a:t>’) em todos os arquivos garante a verificação do acesso.</a:t>
            </a:r>
          </a:p>
          <a:p>
            <a:endParaRPr lang="pt-BR" dirty="0"/>
          </a:p>
        </p:txBody>
      </p:sp>
      <p:pic>
        <p:nvPicPr>
          <p:cNvPr id="8" name="Imagem 7" descr="Texto&#10;&#10;Descrição gerada automaticamente">
            <a:extLst>
              <a:ext uri="{FF2B5EF4-FFF2-40B4-BE49-F238E27FC236}">
                <a16:creationId xmlns:a16="http://schemas.microsoft.com/office/drawing/2014/main" id="{9735E5CC-EBEE-E512-EFE8-A8D3C9BA86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7019" y="4059867"/>
            <a:ext cx="6225693" cy="1809121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E1426359-4D7E-F86F-6629-43323BAB9BEA}"/>
              </a:ext>
            </a:extLst>
          </p:cNvPr>
          <p:cNvSpPr txBox="1"/>
          <p:nvPr/>
        </p:nvSpPr>
        <p:spPr>
          <a:xfrm>
            <a:off x="9582141" y="3690535"/>
            <a:ext cx="2067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>
                <a:solidFill>
                  <a:schemeClr val="accent2">
                    <a:lumMod val="75000"/>
                  </a:schemeClr>
                </a:solidFill>
              </a:rPr>
              <a:t>acessoNegado.php</a:t>
            </a:r>
            <a:endParaRPr lang="pt-BR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423496EC-1CEF-51C0-11B4-D0A0D4E45777}"/>
              </a:ext>
            </a:extLst>
          </p:cNvPr>
          <p:cNvSpPr txBox="1"/>
          <p:nvPr/>
        </p:nvSpPr>
        <p:spPr>
          <a:xfrm>
            <a:off x="8446414" y="1310325"/>
            <a:ext cx="2091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>
                <a:solidFill>
                  <a:schemeClr val="accent2">
                    <a:lumMod val="75000"/>
                  </a:schemeClr>
                </a:solidFill>
              </a:rPr>
              <a:t>verificarAcesso.php</a:t>
            </a:r>
            <a:endParaRPr lang="pt-BR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18" name="Conector: Curvo 17">
            <a:extLst>
              <a:ext uri="{FF2B5EF4-FFF2-40B4-BE49-F238E27FC236}">
                <a16:creationId xmlns:a16="http://schemas.microsoft.com/office/drawing/2014/main" id="{FDB391A4-7C6F-A196-545D-416D1114CD73}"/>
              </a:ext>
            </a:extLst>
          </p:cNvPr>
          <p:cNvCxnSpPr>
            <a:cxnSpLocks/>
          </p:cNvCxnSpPr>
          <p:nvPr/>
        </p:nvCxnSpPr>
        <p:spPr>
          <a:xfrm>
            <a:off x="7117237" y="3091992"/>
            <a:ext cx="2557692" cy="201701"/>
          </a:xfrm>
          <a:prstGeom prst="curvedConnector4">
            <a:avLst>
              <a:gd name="adj1" fmla="val 30960"/>
              <a:gd name="adj2" fmla="val 213336"/>
            </a:avLst>
          </a:prstGeom>
          <a:ln w="28575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21" name="Imagem 20" descr="Interface gráfica do usuário, Texto&#10;&#10;Descrição gerada automaticamente">
            <a:extLst>
              <a:ext uri="{FF2B5EF4-FFF2-40B4-BE49-F238E27FC236}">
                <a16:creationId xmlns:a16="http://schemas.microsoft.com/office/drawing/2014/main" id="{8B33C16F-FB28-B08C-842E-A9C0A256E8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9286" y="2225627"/>
            <a:ext cx="3286879" cy="917846"/>
          </a:xfrm>
          <a:prstGeom prst="rect">
            <a:avLst/>
          </a:prstGeom>
          <a:ln w="28575"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4380506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B89E48A-3ECF-CDA6-C257-09DBB469BF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solidFill>
                  <a:schemeClr val="accent2">
                    <a:lumMod val="75000"/>
                  </a:schemeClr>
                </a:solidFill>
              </a:rPr>
              <a:t>Página principal</a:t>
            </a:r>
            <a:br>
              <a:rPr lang="pt-BR" dirty="0"/>
            </a:br>
            <a:r>
              <a:rPr lang="pt-BR" dirty="0"/>
              <a:t>codificando...</a:t>
            </a:r>
          </a:p>
        </p:txBody>
      </p:sp>
      <p:pic>
        <p:nvPicPr>
          <p:cNvPr id="6" name="Espaço Reservado para Imagem 5" descr="Texto&#10;&#10;Descrição gerada automaticamente">
            <a:extLst>
              <a:ext uri="{FF2B5EF4-FFF2-40B4-BE49-F238E27FC236}">
                <a16:creationId xmlns:a16="http://schemas.microsoft.com/office/drawing/2014/main" id="{B59AA730-D088-1859-C77B-74EB181F68D4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75" r="5875"/>
          <a:stretch>
            <a:fillRect/>
          </a:stretch>
        </p:blipFill>
        <p:spPr>
          <a:xfrm>
            <a:off x="4909810" y="1066800"/>
            <a:ext cx="6172200" cy="4794250"/>
          </a:xfrm>
        </p:spPr>
      </p:pic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F0C418BD-BCA6-F062-365A-201482D8558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dirty="0"/>
              <a:t>Este script contém dois links, que direcionarão para a realização das ações relacionadas ao banco de dados.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dirty="0"/>
              <a:t>O arquivo “</a:t>
            </a:r>
            <a:r>
              <a:rPr lang="pt-BR" dirty="0" err="1"/>
              <a:t>logoutAction.php</a:t>
            </a:r>
            <a:r>
              <a:rPr lang="pt-BR" dirty="0"/>
              <a:t>” remove a variável de sessão “logado” e redireciona (função header) para a página inicial “index”.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19A0D164-19E6-ECCC-3522-D3678EFD3183}"/>
              </a:ext>
            </a:extLst>
          </p:cNvPr>
          <p:cNvSpPr/>
          <p:nvPr/>
        </p:nvSpPr>
        <p:spPr>
          <a:xfrm>
            <a:off x="5740924" y="1621410"/>
            <a:ext cx="1715678" cy="254524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Imagem 9" descr="Texto&#10;&#10;Descrição gerada automaticamente">
            <a:extLst>
              <a:ext uri="{FF2B5EF4-FFF2-40B4-BE49-F238E27FC236}">
                <a16:creationId xmlns:a16="http://schemas.microsoft.com/office/drawing/2014/main" id="{25296286-0975-D0AE-96C8-85D36F3FA9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4441" y="5010508"/>
            <a:ext cx="3068371" cy="1029844"/>
          </a:xfrm>
          <a:prstGeom prst="rect">
            <a:avLst/>
          </a:prstGeom>
          <a:ln w="28575">
            <a:solidFill>
              <a:schemeClr val="accent2"/>
            </a:solidFill>
          </a:ln>
        </p:spPr>
      </p:pic>
      <p:cxnSp>
        <p:nvCxnSpPr>
          <p:cNvPr id="12" name="Conector: Curvo 11">
            <a:extLst>
              <a:ext uri="{FF2B5EF4-FFF2-40B4-BE49-F238E27FC236}">
                <a16:creationId xmlns:a16="http://schemas.microsoft.com/office/drawing/2014/main" id="{6B550461-093B-C68F-3121-D81E5AD349D1}"/>
              </a:ext>
            </a:extLst>
          </p:cNvPr>
          <p:cNvCxnSpPr>
            <a:cxnSpLocks/>
            <a:endCxn id="10" idx="1"/>
          </p:cNvCxnSpPr>
          <p:nvPr/>
        </p:nvCxnSpPr>
        <p:spPr>
          <a:xfrm rot="16200000" flipH="1">
            <a:off x="5634211" y="2845200"/>
            <a:ext cx="3644782" cy="1715678"/>
          </a:xfrm>
          <a:prstGeom prst="curvedConnector2">
            <a:avLst/>
          </a:prstGeom>
          <a:ln w="28575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9C47BC57-2012-00AE-B66E-022A0429D3B4}"/>
              </a:ext>
            </a:extLst>
          </p:cNvPr>
          <p:cNvSpPr txBox="1"/>
          <p:nvPr/>
        </p:nvSpPr>
        <p:spPr>
          <a:xfrm>
            <a:off x="9440738" y="6132077"/>
            <a:ext cx="2067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>
                <a:solidFill>
                  <a:schemeClr val="accent2">
                    <a:lumMod val="75000"/>
                  </a:schemeClr>
                </a:solidFill>
              </a:rPr>
              <a:t>logoutAction.php</a:t>
            </a:r>
            <a:endParaRPr lang="pt-BR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3862C970-9368-990E-AC82-8CF1AA2428A9}"/>
              </a:ext>
            </a:extLst>
          </p:cNvPr>
          <p:cNvSpPr txBox="1"/>
          <p:nvPr/>
        </p:nvSpPr>
        <p:spPr>
          <a:xfrm>
            <a:off x="9712746" y="702832"/>
            <a:ext cx="1580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>
                <a:solidFill>
                  <a:schemeClr val="accent2">
                    <a:lumMod val="75000"/>
                  </a:schemeClr>
                </a:solidFill>
              </a:rPr>
              <a:t>principal.php</a:t>
            </a:r>
            <a:endParaRPr lang="pt-BR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80234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53071A5C-2ED2-17C5-3764-84D995DDA5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342" y="1066800"/>
            <a:ext cx="4103431" cy="1317523"/>
          </a:xfrm>
        </p:spPr>
        <p:txBody>
          <a:bodyPr/>
          <a:lstStyle/>
          <a:p>
            <a:r>
              <a:rPr lang="pt-BR" b="1" dirty="0">
                <a:solidFill>
                  <a:schemeClr val="accent2">
                    <a:lumMod val="75000"/>
                  </a:schemeClr>
                </a:solidFill>
              </a:rPr>
              <a:t>Página principal</a:t>
            </a:r>
            <a:br>
              <a:rPr lang="pt-BR" dirty="0"/>
            </a:br>
            <a:r>
              <a:rPr lang="pt-BR" dirty="0"/>
              <a:t>codificando...</a:t>
            </a:r>
          </a:p>
        </p:txBody>
      </p:sp>
      <p:pic>
        <p:nvPicPr>
          <p:cNvPr id="7" name="Imagem 6" descr="Uma imagem contendo Linha do tempo&#10;&#10;Descrição gerada automaticamente">
            <a:extLst>
              <a:ext uri="{FF2B5EF4-FFF2-40B4-BE49-F238E27FC236}">
                <a16:creationId xmlns:a16="http://schemas.microsoft.com/office/drawing/2014/main" id="{89E7DD21-ED83-D839-DAF0-48169E9DA9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7580" y="2453731"/>
            <a:ext cx="8016839" cy="3386279"/>
          </a:xfrm>
          <a:prstGeom prst="rect">
            <a:avLst/>
          </a:prstGeom>
          <a:ln w="28575">
            <a:solidFill>
              <a:schemeClr val="accent2"/>
            </a:solidFill>
          </a:ln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C263BF46-C764-056B-408F-32621CC0044C}"/>
              </a:ext>
            </a:extLst>
          </p:cNvPr>
          <p:cNvSpPr txBox="1"/>
          <p:nvPr/>
        </p:nvSpPr>
        <p:spPr>
          <a:xfrm>
            <a:off x="2087580" y="2823269"/>
            <a:ext cx="1965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>
                <a:solidFill>
                  <a:schemeClr val="accent2">
                    <a:lumMod val="75000"/>
                  </a:schemeClr>
                </a:solidFill>
              </a:rPr>
              <a:t>logoutAction.php</a:t>
            </a:r>
            <a:endParaRPr lang="pt-BR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583CA882-0952-B4A2-DF48-14C921B4C08E}"/>
              </a:ext>
            </a:extLst>
          </p:cNvPr>
          <p:cNvSpPr txBox="1"/>
          <p:nvPr/>
        </p:nvSpPr>
        <p:spPr>
          <a:xfrm>
            <a:off x="4395189" y="4501240"/>
            <a:ext cx="2067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>
                <a:solidFill>
                  <a:schemeClr val="accent2">
                    <a:lumMod val="75000"/>
                  </a:schemeClr>
                </a:solidFill>
              </a:rPr>
              <a:t>cadastro.php</a:t>
            </a:r>
            <a:endParaRPr lang="pt-BR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89B137D3-7275-14C0-096B-3302212907CB}"/>
              </a:ext>
            </a:extLst>
          </p:cNvPr>
          <p:cNvSpPr txBox="1"/>
          <p:nvPr/>
        </p:nvSpPr>
        <p:spPr>
          <a:xfrm>
            <a:off x="6547371" y="4501240"/>
            <a:ext cx="1295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>
                <a:solidFill>
                  <a:schemeClr val="accent2">
                    <a:lumMod val="75000"/>
                  </a:schemeClr>
                </a:solidFill>
              </a:rPr>
              <a:t>listar.php</a:t>
            </a:r>
            <a:endParaRPr lang="pt-BR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12" name="Conector: Curvo 11">
            <a:extLst>
              <a:ext uri="{FF2B5EF4-FFF2-40B4-BE49-F238E27FC236}">
                <a16:creationId xmlns:a16="http://schemas.microsoft.com/office/drawing/2014/main" id="{B7F937A4-1451-B4C5-1AFA-F1FDA1AF3652}"/>
              </a:ext>
            </a:extLst>
          </p:cNvPr>
          <p:cNvCxnSpPr>
            <a:cxnSpLocks/>
            <a:endCxn id="8" idx="3"/>
          </p:cNvCxnSpPr>
          <p:nvPr/>
        </p:nvCxnSpPr>
        <p:spPr>
          <a:xfrm>
            <a:off x="3121249" y="2630078"/>
            <a:ext cx="932276" cy="377857"/>
          </a:xfrm>
          <a:prstGeom prst="curvedConnector3">
            <a:avLst>
              <a:gd name="adj1" fmla="val 124521"/>
            </a:avLst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: Curvo 16">
            <a:extLst>
              <a:ext uri="{FF2B5EF4-FFF2-40B4-BE49-F238E27FC236}">
                <a16:creationId xmlns:a16="http://schemas.microsoft.com/office/drawing/2014/main" id="{6A2AAF43-21C2-9866-3483-0CC523F782E2}"/>
              </a:ext>
            </a:extLst>
          </p:cNvPr>
          <p:cNvCxnSpPr>
            <a:cxnSpLocks/>
            <a:stCxn id="9" idx="1"/>
          </p:cNvCxnSpPr>
          <p:nvPr/>
        </p:nvCxnSpPr>
        <p:spPr>
          <a:xfrm rot="10800000" flipH="1">
            <a:off x="4395189" y="4501240"/>
            <a:ext cx="186238" cy="184666"/>
          </a:xfrm>
          <a:prstGeom prst="curvedConnector3">
            <a:avLst>
              <a:gd name="adj1" fmla="val -122746"/>
            </a:avLst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: Curvo 25">
            <a:extLst>
              <a:ext uri="{FF2B5EF4-FFF2-40B4-BE49-F238E27FC236}">
                <a16:creationId xmlns:a16="http://schemas.microsoft.com/office/drawing/2014/main" id="{53F69696-0F7E-D572-0E56-DEB2DB6B253B}"/>
              </a:ext>
            </a:extLst>
          </p:cNvPr>
          <p:cNvCxnSpPr>
            <a:cxnSpLocks/>
          </p:cNvCxnSpPr>
          <p:nvPr/>
        </p:nvCxnSpPr>
        <p:spPr>
          <a:xfrm flipV="1">
            <a:off x="7610575" y="4310685"/>
            <a:ext cx="458771" cy="375221"/>
          </a:xfrm>
          <a:prstGeom prst="curvedConnector3">
            <a:avLst>
              <a:gd name="adj1" fmla="val 123973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50032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5CF212D5-1CCD-8F29-6087-96C2A17777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5184" y="872303"/>
            <a:ext cx="4292169" cy="3537817"/>
          </a:xfrm>
          <a:prstGeom prst="rect">
            <a:avLst/>
          </a:prstGeom>
          <a:ln w="28575">
            <a:solidFill>
              <a:schemeClr val="accent2"/>
            </a:solidFill>
          </a:ln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3E96FF1-F9F3-2A84-4BDA-265BD4EFF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solidFill>
                  <a:schemeClr val="accent2">
                    <a:lumMod val="75000"/>
                  </a:schemeClr>
                </a:solidFill>
              </a:rPr>
              <a:t>Cadastro</a:t>
            </a:r>
            <a:br>
              <a:rPr lang="pt-BR" dirty="0"/>
            </a:br>
            <a:r>
              <a:rPr lang="pt-BR" dirty="0"/>
              <a:t>codificando...</a:t>
            </a:r>
          </a:p>
        </p:txBody>
      </p:sp>
      <p:pic>
        <p:nvPicPr>
          <p:cNvPr id="6" name="Espaço Reservado para Conteúdo 5" descr="Texto&#10;&#10;Descrição gerada automaticamente">
            <a:extLst>
              <a:ext uri="{FF2B5EF4-FFF2-40B4-BE49-F238E27FC236}">
                <a16:creationId xmlns:a16="http://schemas.microsoft.com/office/drawing/2014/main" id="{166F92A9-8516-CB36-94E0-FE7AFCD682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426" y="2417995"/>
            <a:ext cx="7603474" cy="3658340"/>
          </a:xfrm>
          <a:ln w="28575">
            <a:solidFill>
              <a:schemeClr val="accent2"/>
            </a:solidFill>
          </a:ln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148B59DD-C493-0C09-B639-25164B573F53}"/>
              </a:ext>
            </a:extLst>
          </p:cNvPr>
          <p:cNvSpPr txBox="1"/>
          <p:nvPr/>
        </p:nvSpPr>
        <p:spPr>
          <a:xfrm>
            <a:off x="5686664" y="2078549"/>
            <a:ext cx="2067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>
                <a:solidFill>
                  <a:schemeClr val="accent2">
                    <a:lumMod val="75000"/>
                  </a:schemeClr>
                </a:solidFill>
              </a:rPr>
              <a:t>cadastro.php</a:t>
            </a:r>
            <a:endParaRPr lang="pt-BR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34ACF898-267E-B4D8-5BD1-AF815AE1390B}"/>
              </a:ext>
            </a:extLst>
          </p:cNvPr>
          <p:cNvSpPr/>
          <p:nvPr/>
        </p:nvSpPr>
        <p:spPr>
          <a:xfrm>
            <a:off x="2052737" y="3750907"/>
            <a:ext cx="1184988" cy="223935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824178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E96FF1-F9F3-2A84-4BDA-265BD4EFF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solidFill>
                  <a:schemeClr val="accent2">
                    <a:lumMod val="75000"/>
                  </a:schemeClr>
                </a:solidFill>
              </a:rPr>
              <a:t>Cadastro (</a:t>
            </a:r>
            <a:r>
              <a:rPr lang="pt-BR" b="1" dirty="0" err="1">
                <a:solidFill>
                  <a:schemeClr val="accent2">
                    <a:lumMod val="75000"/>
                  </a:schemeClr>
                </a:solidFill>
              </a:rPr>
              <a:t>Action</a:t>
            </a:r>
            <a:r>
              <a:rPr lang="pt-BR" b="1" dirty="0">
                <a:solidFill>
                  <a:schemeClr val="accent2">
                    <a:lumMod val="75000"/>
                  </a:schemeClr>
                </a:solidFill>
              </a:rPr>
              <a:t>)</a:t>
            </a:r>
            <a:br>
              <a:rPr lang="pt-BR" dirty="0"/>
            </a:br>
            <a:r>
              <a:rPr lang="pt-BR" dirty="0"/>
              <a:t>codificando...</a:t>
            </a:r>
          </a:p>
        </p:txBody>
      </p:sp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166F92A9-8516-CB36-94E0-FE7AFCD682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8426" y="2417995"/>
            <a:ext cx="7603474" cy="3658340"/>
          </a:xfrm>
          <a:ln w="28575">
            <a:solidFill>
              <a:schemeClr val="accent2"/>
            </a:solidFill>
          </a:ln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148B59DD-C493-0C09-B639-25164B573F53}"/>
              </a:ext>
            </a:extLst>
          </p:cNvPr>
          <p:cNvSpPr txBox="1"/>
          <p:nvPr/>
        </p:nvSpPr>
        <p:spPr>
          <a:xfrm>
            <a:off x="6237175" y="2078549"/>
            <a:ext cx="2440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>
                <a:solidFill>
                  <a:schemeClr val="accent2">
                    <a:lumMod val="75000"/>
                  </a:schemeClr>
                </a:solidFill>
              </a:rPr>
              <a:t>cadastroAction.php</a:t>
            </a:r>
            <a:endParaRPr lang="pt-BR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13" name="Imagem 12" descr="Uma imagem contendo Forma&#10;&#10;Descrição gerada automaticamente">
            <a:extLst>
              <a:ext uri="{FF2B5EF4-FFF2-40B4-BE49-F238E27FC236}">
                <a16:creationId xmlns:a16="http://schemas.microsoft.com/office/drawing/2014/main" id="{88E910B1-1DFB-4BF7-BFFF-1DB471F56C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3729" y="1033060"/>
            <a:ext cx="4179845" cy="720662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34ACF898-267E-B4D8-5BD1-AF815AE1390B}"/>
              </a:ext>
            </a:extLst>
          </p:cNvPr>
          <p:cNvSpPr/>
          <p:nvPr/>
        </p:nvSpPr>
        <p:spPr>
          <a:xfrm>
            <a:off x="2052737" y="3750907"/>
            <a:ext cx="1184988" cy="223935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5" name="Conector: Curvo 4">
            <a:extLst>
              <a:ext uri="{FF2B5EF4-FFF2-40B4-BE49-F238E27FC236}">
                <a16:creationId xmlns:a16="http://schemas.microsoft.com/office/drawing/2014/main" id="{76E677F4-270B-85CB-0C55-63ECFE2E2DDC}"/>
              </a:ext>
            </a:extLst>
          </p:cNvPr>
          <p:cNvCxnSpPr>
            <a:cxnSpLocks/>
            <a:endCxn id="13" idx="2"/>
          </p:cNvCxnSpPr>
          <p:nvPr/>
        </p:nvCxnSpPr>
        <p:spPr>
          <a:xfrm rot="5400000" flipH="1" flipV="1">
            <a:off x="7268130" y="1819321"/>
            <a:ext cx="2221120" cy="2089923"/>
          </a:xfrm>
          <a:prstGeom prst="curvedConnector3">
            <a:avLst/>
          </a:prstGeom>
          <a:ln w="28575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59015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E96FF1-F9F3-2A84-4BDA-265BD4EFFD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6226" y="793901"/>
            <a:ext cx="4093599" cy="1223452"/>
          </a:xfrm>
        </p:spPr>
        <p:txBody>
          <a:bodyPr/>
          <a:lstStyle/>
          <a:p>
            <a:r>
              <a:rPr lang="pt-BR" b="1" dirty="0">
                <a:solidFill>
                  <a:schemeClr val="accent2">
                    <a:lumMod val="75000"/>
                  </a:schemeClr>
                </a:solidFill>
              </a:rPr>
              <a:t>LISTAR</a:t>
            </a:r>
            <a:br>
              <a:rPr lang="pt-BR" dirty="0"/>
            </a:br>
            <a:r>
              <a:rPr lang="pt-BR" dirty="0"/>
              <a:t>codificando...</a:t>
            </a:r>
          </a:p>
        </p:txBody>
      </p:sp>
      <p:pic>
        <p:nvPicPr>
          <p:cNvPr id="18" name="Imagem 17" descr="Texto&#10;&#10;Descrição gerada automaticamente">
            <a:extLst>
              <a:ext uri="{FF2B5EF4-FFF2-40B4-BE49-F238E27FC236}">
                <a16:creationId xmlns:a16="http://schemas.microsoft.com/office/drawing/2014/main" id="{2E9579DF-8F8C-E120-136D-79ADDA5C1A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1"/>
          <a:stretch/>
        </p:blipFill>
        <p:spPr>
          <a:xfrm>
            <a:off x="4138367" y="785651"/>
            <a:ext cx="7277407" cy="5278448"/>
          </a:xfrm>
          <a:prstGeom prst="rect">
            <a:avLst/>
          </a:prstGeom>
        </p:spPr>
      </p:pic>
      <p:pic>
        <p:nvPicPr>
          <p:cNvPr id="20" name="Imagem 19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FE3E0D78-77C9-D32E-B48F-19F9029BB0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8196" y="3075444"/>
            <a:ext cx="4914165" cy="941153"/>
          </a:xfrm>
          <a:prstGeom prst="rect">
            <a:avLst/>
          </a:prstGeom>
          <a:ln w="28575">
            <a:solidFill>
              <a:schemeClr val="accent2"/>
            </a:solidFill>
          </a:ln>
        </p:spPr>
      </p:pic>
      <p:sp>
        <p:nvSpPr>
          <p:cNvPr id="21" name="Retângulo 20">
            <a:extLst>
              <a:ext uri="{FF2B5EF4-FFF2-40B4-BE49-F238E27FC236}">
                <a16:creationId xmlns:a16="http://schemas.microsoft.com/office/drawing/2014/main" id="{3F4854F9-9CA6-65D3-AA02-802060C15722}"/>
              </a:ext>
            </a:extLst>
          </p:cNvPr>
          <p:cNvSpPr/>
          <p:nvPr/>
        </p:nvSpPr>
        <p:spPr>
          <a:xfrm>
            <a:off x="5363852" y="4637988"/>
            <a:ext cx="593888" cy="179109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595428A9-6A62-EE0B-0547-5A44C6E139CF}"/>
              </a:ext>
            </a:extLst>
          </p:cNvPr>
          <p:cNvSpPr/>
          <p:nvPr/>
        </p:nvSpPr>
        <p:spPr>
          <a:xfrm>
            <a:off x="5420414" y="4846949"/>
            <a:ext cx="593888" cy="179109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00722031-F8AE-2C46-A36D-7332B8A1FCF6}"/>
              </a:ext>
            </a:extLst>
          </p:cNvPr>
          <p:cNvSpPr txBox="1"/>
          <p:nvPr/>
        </p:nvSpPr>
        <p:spPr>
          <a:xfrm>
            <a:off x="10382104" y="416319"/>
            <a:ext cx="2067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>
                <a:solidFill>
                  <a:schemeClr val="accent2">
                    <a:lumMod val="75000"/>
                  </a:schemeClr>
                </a:solidFill>
              </a:rPr>
              <a:t>listar.php</a:t>
            </a:r>
            <a:endParaRPr lang="pt-BR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84996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E96FF1-F9F3-2A84-4BDA-265BD4EFF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b="1" dirty="0">
                <a:solidFill>
                  <a:schemeClr val="accent2">
                    <a:lumMod val="75000"/>
                  </a:schemeClr>
                </a:solidFill>
              </a:rPr>
              <a:t>EXCLUIR</a:t>
            </a:r>
            <a:br>
              <a:rPr lang="pt-BR" dirty="0"/>
            </a:br>
            <a:r>
              <a:rPr lang="pt-BR" dirty="0"/>
              <a:t>codificando...</a:t>
            </a:r>
          </a:p>
        </p:txBody>
      </p:sp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166F92A9-8516-CB36-94E0-FE7AFCD682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8425" y="2311626"/>
            <a:ext cx="7824551" cy="3764709"/>
          </a:xfrm>
          <a:ln w="28575">
            <a:solidFill>
              <a:schemeClr val="accent2"/>
            </a:solidFill>
          </a:ln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148B59DD-C493-0C09-B639-25164B573F53}"/>
              </a:ext>
            </a:extLst>
          </p:cNvPr>
          <p:cNvSpPr txBox="1"/>
          <p:nvPr/>
        </p:nvSpPr>
        <p:spPr>
          <a:xfrm>
            <a:off x="590612" y="1942294"/>
            <a:ext cx="1335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>
                <a:solidFill>
                  <a:schemeClr val="accent2">
                    <a:lumMod val="75000"/>
                  </a:schemeClr>
                </a:solidFill>
              </a:rPr>
              <a:t>excluir.php</a:t>
            </a:r>
            <a:endParaRPr lang="pt-BR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6835D1C4-B9C9-8D75-3406-65CA4FB996C8}"/>
              </a:ext>
            </a:extLst>
          </p:cNvPr>
          <p:cNvSpPr/>
          <p:nvPr/>
        </p:nvSpPr>
        <p:spPr>
          <a:xfrm>
            <a:off x="1996751" y="3704253"/>
            <a:ext cx="1184988" cy="223935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Imagem 4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8ACEC84C-AF23-178D-A1FE-2286D112173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41" t="8240"/>
          <a:stretch/>
        </p:blipFill>
        <p:spPr>
          <a:xfrm>
            <a:off x="6648888" y="870056"/>
            <a:ext cx="4864686" cy="1288316"/>
          </a:xfrm>
          <a:prstGeom prst="rect">
            <a:avLst/>
          </a:prstGeom>
          <a:ln w="28575">
            <a:solidFill>
              <a:schemeClr val="accent2"/>
            </a:solidFill>
          </a:ln>
        </p:spPr>
      </p:pic>
      <p:cxnSp>
        <p:nvCxnSpPr>
          <p:cNvPr id="8" name="Conector: Curvo 7">
            <a:extLst>
              <a:ext uri="{FF2B5EF4-FFF2-40B4-BE49-F238E27FC236}">
                <a16:creationId xmlns:a16="http://schemas.microsoft.com/office/drawing/2014/main" id="{0C17A63A-A4C8-1A8F-2B5C-916D72D9A226}"/>
              </a:ext>
            </a:extLst>
          </p:cNvPr>
          <p:cNvCxnSpPr>
            <a:cxnSpLocks/>
          </p:cNvCxnSpPr>
          <p:nvPr/>
        </p:nvCxnSpPr>
        <p:spPr>
          <a:xfrm rot="5400000">
            <a:off x="8391530" y="2116565"/>
            <a:ext cx="2188864" cy="1965971"/>
          </a:xfrm>
          <a:prstGeom prst="curvedConnector2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52176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>
            <a:extLst>
              <a:ext uri="{FF2B5EF4-FFF2-40B4-BE49-F238E27FC236}">
                <a16:creationId xmlns:a16="http://schemas.microsoft.com/office/drawing/2014/main" id="{5CF212D5-1CCD-8F29-6087-96C2A17777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00038" y="872303"/>
            <a:ext cx="3160449" cy="3537817"/>
          </a:xfrm>
          <a:prstGeom prst="rect">
            <a:avLst/>
          </a:prstGeom>
          <a:ln w="28575">
            <a:solidFill>
              <a:schemeClr val="accent2"/>
            </a:solidFill>
          </a:ln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3E96FF1-F9F3-2A84-4BDA-265BD4EFF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b="1" dirty="0">
                <a:solidFill>
                  <a:schemeClr val="accent2">
                    <a:lumMod val="75000"/>
                  </a:schemeClr>
                </a:solidFill>
              </a:rPr>
              <a:t>EXCLUIR (</a:t>
            </a:r>
            <a:r>
              <a:rPr lang="pt-BR" b="1" dirty="0" err="1">
                <a:solidFill>
                  <a:schemeClr val="accent2">
                    <a:lumMod val="75000"/>
                  </a:schemeClr>
                </a:solidFill>
              </a:rPr>
              <a:t>Action</a:t>
            </a:r>
            <a:r>
              <a:rPr lang="pt-BR" b="1" dirty="0">
                <a:solidFill>
                  <a:schemeClr val="accent2">
                    <a:lumMod val="75000"/>
                  </a:schemeClr>
                </a:solidFill>
              </a:rPr>
              <a:t>)</a:t>
            </a:r>
            <a:br>
              <a:rPr lang="pt-BR" dirty="0"/>
            </a:br>
            <a:r>
              <a:rPr lang="pt-BR" dirty="0"/>
              <a:t>codificando...</a:t>
            </a:r>
          </a:p>
        </p:txBody>
      </p:sp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166F92A9-8516-CB36-94E0-FE7AFCD682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8425" y="2311626"/>
            <a:ext cx="7824551" cy="3764709"/>
          </a:xfrm>
          <a:ln w="28575">
            <a:solidFill>
              <a:schemeClr val="accent2"/>
            </a:solidFill>
          </a:ln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148B59DD-C493-0C09-B639-25164B573F53}"/>
              </a:ext>
            </a:extLst>
          </p:cNvPr>
          <p:cNvSpPr txBox="1"/>
          <p:nvPr/>
        </p:nvSpPr>
        <p:spPr>
          <a:xfrm>
            <a:off x="6175315" y="1914721"/>
            <a:ext cx="2067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>
                <a:solidFill>
                  <a:schemeClr val="accent2">
                    <a:lumMod val="75000"/>
                  </a:schemeClr>
                </a:solidFill>
              </a:rPr>
              <a:t>excluirAction.php</a:t>
            </a:r>
            <a:endParaRPr lang="pt-BR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88E910B1-1DFB-4BF7-BFFF-1DB471F56C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53393" y="4728241"/>
            <a:ext cx="2807094" cy="514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4659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E96FF1-F9F3-2A84-4BDA-265BD4EFF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b="1" dirty="0">
                <a:solidFill>
                  <a:schemeClr val="accent2">
                    <a:lumMod val="75000"/>
                  </a:schemeClr>
                </a:solidFill>
              </a:rPr>
              <a:t>ATUALIZAR</a:t>
            </a:r>
            <a:br>
              <a:rPr lang="pt-BR" dirty="0"/>
            </a:br>
            <a:r>
              <a:rPr lang="pt-BR" dirty="0"/>
              <a:t>codificando...</a:t>
            </a:r>
          </a:p>
        </p:txBody>
      </p:sp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166F92A9-8516-CB36-94E0-FE7AFCD682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8425" y="2311626"/>
            <a:ext cx="7824551" cy="3764709"/>
          </a:xfrm>
          <a:ln w="28575">
            <a:solidFill>
              <a:schemeClr val="accent2"/>
            </a:solidFill>
          </a:ln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148B59DD-C493-0C09-B639-25164B573F53}"/>
              </a:ext>
            </a:extLst>
          </p:cNvPr>
          <p:cNvSpPr txBox="1"/>
          <p:nvPr/>
        </p:nvSpPr>
        <p:spPr>
          <a:xfrm>
            <a:off x="590611" y="1942294"/>
            <a:ext cx="1648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>
                <a:solidFill>
                  <a:schemeClr val="accent2">
                    <a:lumMod val="75000"/>
                  </a:schemeClr>
                </a:solidFill>
              </a:rPr>
              <a:t>atualizar.php</a:t>
            </a:r>
            <a:endParaRPr lang="pt-BR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6835D1C4-B9C9-8D75-3406-65CA4FB996C8}"/>
              </a:ext>
            </a:extLst>
          </p:cNvPr>
          <p:cNvSpPr/>
          <p:nvPr/>
        </p:nvSpPr>
        <p:spPr>
          <a:xfrm>
            <a:off x="2006082" y="3424329"/>
            <a:ext cx="1184988" cy="223935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Imagem 4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8ACEC84C-AF23-178D-A1FE-2286D112173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41" t="8240"/>
          <a:stretch/>
        </p:blipFill>
        <p:spPr>
          <a:xfrm>
            <a:off x="6648888" y="870056"/>
            <a:ext cx="4864686" cy="1288316"/>
          </a:xfrm>
          <a:prstGeom prst="rect">
            <a:avLst/>
          </a:prstGeom>
          <a:ln w="28575">
            <a:solidFill>
              <a:schemeClr val="accent2"/>
            </a:solidFill>
          </a:ln>
        </p:spPr>
      </p:pic>
      <p:cxnSp>
        <p:nvCxnSpPr>
          <p:cNvPr id="8" name="Conector: Curvo 7">
            <a:extLst>
              <a:ext uri="{FF2B5EF4-FFF2-40B4-BE49-F238E27FC236}">
                <a16:creationId xmlns:a16="http://schemas.microsoft.com/office/drawing/2014/main" id="{0C17A63A-A4C8-1A8F-2B5C-916D72D9A226}"/>
              </a:ext>
            </a:extLst>
          </p:cNvPr>
          <p:cNvCxnSpPr>
            <a:cxnSpLocks/>
          </p:cNvCxnSpPr>
          <p:nvPr/>
        </p:nvCxnSpPr>
        <p:spPr>
          <a:xfrm rot="10800000" flipV="1">
            <a:off x="8502982" y="1942294"/>
            <a:ext cx="2404505" cy="2251688"/>
          </a:xfrm>
          <a:prstGeom prst="curvedConnector3">
            <a:avLst>
              <a:gd name="adj1" fmla="val 50000"/>
            </a:avLst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05546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>
            <a:extLst>
              <a:ext uri="{FF2B5EF4-FFF2-40B4-BE49-F238E27FC236}">
                <a16:creationId xmlns:a16="http://schemas.microsoft.com/office/drawing/2014/main" id="{5CF212D5-1CCD-8F29-6087-96C2A17777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05314" y="866426"/>
            <a:ext cx="3051589" cy="2688537"/>
          </a:xfrm>
          <a:prstGeom prst="rect">
            <a:avLst/>
          </a:prstGeom>
          <a:ln w="28575">
            <a:solidFill>
              <a:schemeClr val="accent2"/>
            </a:solidFill>
          </a:ln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3E96FF1-F9F3-2A84-4BDA-265BD4EFF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b="1" dirty="0">
                <a:solidFill>
                  <a:schemeClr val="accent2">
                    <a:lumMod val="75000"/>
                  </a:schemeClr>
                </a:solidFill>
              </a:rPr>
              <a:t>ATUALIZAR (</a:t>
            </a:r>
            <a:r>
              <a:rPr lang="pt-BR" b="1" dirty="0" err="1">
                <a:solidFill>
                  <a:schemeClr val="accent2">
                    <a:lumMod val="75000"/>
                  </a:schemeClr>
                </a:solidFill>
              </a:rPr>
              <a:t>action</a:t>
            </a:r>
            <a:r>
              <a:rPr lang="pt-BR" b="1" dirty="0">
                <a:solidFill>
                  <a:schemeClr val="accent2">
                    <a:lumMod val="75000"/>
                  </a:schemeClr>
                </a:solidFill>
              </a:rPr>
              <a:t>)</a:t>
            </a:r>
            <a:br>
              <a:rPr lang="pt-BR" dirty="0"/>
            </a:br>
            <a:r>
              <a:rPr lang="pt-BR" dirty="0"/>
              <a:t>codificando...</a:t>
            </a:r>
          </a:p>
        </p:txBody>
      </p:sp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166F92A9-8516-CB36-94E0-FE7AFCD682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8425" y="2311626"/>
            <a:ext cx="7824551" cy="3764709"/>
          </a:xfrm>
          <a:ln w="28575">
            <a:solidFill>
              <a:schemeClr val="accent2"/>
            </a:solidFill>
          </a:ln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148B59DD-C493-0C09-B639-25164B573F53}"/>
              </a:ext>
            </a:extLst>
          </p:cNvPr>
          <p:cNvSpPr txBox="1"/>
          <p:nvPr/>
        </p:nvSpPr>
        <p:spPr>
          <a:xfrm>
            <a:off x="6251513" y="1914721"/>
            <a:ext cx="3036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>
                <a:solidFill>
                  <a:schemeClr val="accent2">
                    <a:lumMod val="75000"/>
                  </a:schemeClr>
                </a:solidFill>
              </a:rPr>
              <a:t>atualizarAction.php</a:t>
            </a:r>
            <a:endParaRPr lang="pt-BR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24302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286E73-955F-44EC-BD85-C8747B0AB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b="1" dirty="0">
                <a:solidFill>
                  <a:schemeClr val="accent2">
                    <a:lumMod val="75000"/>
                  </a:schemeClr>
                </a:solidFill>
              </a:rPr>
              <a:t>Apresentação da proposta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17A2C56-94ED-D6BC-2243-AB5B4B9645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635" y="1716833"/>
            <a:ext cx="10691265" cy="4212381"/>
          </a:xfrm>
        </p:spPr>
        <p:txBody>
          <a:bodyPr/>
          <a:lstStyle/>
          <a:p>
            <a:r>
              <a:rPr lang="pt-BR" dirty="0"/>
              <a:t>Sistema de gerenciamento de amigos.</a:t>
            </a:r>
          </a:p>
          <a:p>
            <a:r>
              <a:rPr lang="pt-BR" dirty="0"/>
              <a:t>Criar um projeto para salvar o nome, apelido e e-mail de seus amigos.</a:t>
            </a:r>
          </a:p>
          <a:p>
            <a:r>
              <a:rPr lang="pt-BR" dirty="0"/>
              <a:t>Criação de uma base de dados.</a:t>
            </a:r>
          </a:p>
          <a:p>
            <a:pPr lvl="1"/>
            <a:r>
              <a:rPr lang="pt-BR" dirty="0"/>
              <a:t>Incluindo abordagem das quatro operações básicas (inserir, excluir, atualizar e deletar).</a:t>
            </a:r>
          </a:p>
          <a:p>
            <a:r>
              <a:rPr lang="pt-BR" dirty="0"/>
              <a:t>Realizar a verificação de login e senha do usuário.</a:t>
            </a:r>
          </a:p>
          <a:p>
            <a:r>
              <a:rPr lang="pt-BR" dirty="0"/>
              <a:t>Desenvolvimento de scripts:</a:t>
            </a:r>
          </a:p>
          <a:p>
            <a:pPr lvl="1"/>
            <a:r>
              <a:rPr lang="pt-BR" dirty="0"/>
              <a:t>login, principal, listagem, adição e exclusão de registros.</a:t>
            </a:r>
          </a:p>
          <a:p>
            <a:r>
              <a:rPr lang="pt-BR" dirty="0" err="1"/>
              <a:t>Logoff</a:t>
            </a:r>
            <a:r>
              <a:rPr lang="pt-BR" dirty="0"/>
              <a:t>.</a:t>
            </a:r>
          </a:p>
          <a:p>
            <a:endParaRPr lang="pt-BR" dirty="0"/>
          </a:p>
          <a:p>
            <a:endParaRPr lang="pt-BR" dirty="0"/>
          </a:p>
        </p:txBody>
      </p:sp>
      <p:pic>
        <p:nvPicPr>
          <p:cNvPr id="5" name="Imagem 4" descr="Desenho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7C9726FB-8DA7-950A-54DA-F052176362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962254" y="3552688"/>
            <a:ext cx="4686954" cy="2362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7093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8BF67A9-0AEE-B171-2CDD-F4F221FE1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solidFill>
                  <a:schemeClr val="accent2"/>
                </a:solidFill>
              </a:rPr>
              <a:t>demonstração</a:t>
            </a:r>
          </a:p>
        </p:txBody>
      </p:sp>
      <p:pic>
        <p:nvPicPr>
          <p:cNvPr id="4" name="Lista de Amigos - Google Chrome 2023-04-08 09-15-54">
            <a:hlinkClick r:id="" action="ppaction://media"/>
            <a:extLst>
              <a:ext uri="{FF2B5EF4-FFF2-40B4-BE49-F238E27FC236}">
                <a16:creationId xmlns:a16="http://schemas.microsoft.com/office/drawing/2014/main" id="{0D699B36-21B0-BE31-513C-34A67BEB2E48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73350" y="1760116"/>
            <a:ext cx="6845300" cy="3636963"/>
          </a:xfrm>
          <a:ln w="28575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723171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01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2CBE2C-1E79-4B31-2929-D82D3E698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solidFill>
                  <a:schemeClr val="accent2"/>
                </a:solidFill>
              </a:rPr>
              <a:t>Por onde começar?</a:t>
            </a:r>
          </a:p>
        </p:txBody>
      </p:sp>
      <p:pic>
        <p:nvPicPr>
          <p:cNvPr id="6" name="Espaço Reservado para Conteúdo 5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BC23D434-C832-D86D-DC81-53BBD7A4EF2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505" y="1835424"/>
            <a:ext cx="3581400" cy="3757947"/>
          </a:xfrm>
        </p:spPr>
      </p:pic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AC2E32F8-83C3-5725-2A3B-27E4AAE654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90253" y="2128684"/>
            <a:ext cx="5401647" cy="3844414"/>
          </a:xfrm>
        </p:spPr>
        <p:txBody>
          <a:bodyPr/>
          <a:lstStyle/>
          <a:p>
            <a:r>
              <a:rPr lang="pt-BR" dirty="0"/>
              <a:t>Preparando o ambiente:</a:t>
            </a:r>
          </a:p>
          <a:p>
            <a:pPr lvl="1"/>
            <a:r>
              <a:rPr lang="pt-BR" dirty="0"/>
              <a:t>Editor de texto (como </a:t>
            </a:r>
            <a:r>
              <a:rPr lang="pt-BR" dirty="0" err="1"/>
              <a:t>VSCode</a:t>
            </a:r>
            <a:r>
              <a:rPr lang="pt-BR" dirty="0"/>
              <a:t>)</a:t>
            </a:r>
          </a:p>
          <a:p>
            <a:pPr lvl="1"/>
            <a:r>
              <a:rPr lang="pt-BR" dirty="0"/>
              <a:t>Ferramentas como </a:t>
            </a:r>
            <a:r>
              <a:rPr lang="pt-BR" dirty="0" err="1"/>
              <a:t>USBWebServer</a:t>
            </a:r>
            <a:r>
              <a:rPr lang="pt-BR" dirty="0"/>
              <a:t>, XAMPP.</a:t>
            </a:r>
          </a:p>
          <a:p>
            <a:pPr lvl="2"/>
            <a:r>
              <a:rPr lang="pt-BR" dirty="0"/>
              <a:t>PHP, MySQL.</a:t>
            </a:r>
          </a:p>
          <a:p>
            <a:pPr lvl="1"/>
            <a:r>
              <a:rPr lang="pt-BR" dirty="0"/>
              <a:t>Navegador, como Google Chrome.</a:t>
            </a:r>
          </a:p>
          <a:p>
            <a:pPr lvl="1"/>
            <a:endParaRPr lang="pt-BR" dirty="0"/>
          </a:p>
          <a:p>
            <a:r>
              <a:rPr lang="pt-BR" dirty="0"/>
              <a:t>Escolher as tecnologias utilizadas.</a:t>
            </a:r>
          </a:p>
          <a:p>
            <a:r>
              <a:rPr lang="pt-BR" dirty="0"/>
              <a:t>Avaliar requisitos e prazos.</a:t>
            </a:r>
          </a:p>
        </p:txBody>
      </p:sp>
    </p:spTree>
    <p:extLst>
      <p:ext uri="{BB962C8B-B14F-4D97-AF65-F5344CB8AC3E}">
        <p14:creationId xmlns:p14="http://schemas.microsoft.com/office/powerpoint/2010/main" val="42390230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08FE38-204A-AE4E-8353-5350A73A4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solidFill>
                  <a:schemeClr val="accent2"/>
                </a:solidFill>
              </a:rPr>
              <a:t>Tecnologias utilizadas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58162A5-09D1-8067-46C5-E91BA7E568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15383" y="2708405"/>
            <a:ext cx="5304417" cy="3388518"/>
          </a:xfrm>
        </p:spPr>
        <p:txBody>
          <a:bodyPr/>
          <a:lstStyle/>
          <a:p>
            <a:pPr algn="just"/>
            <a:r>
              <a:rPr lang="pt-BR" dirty="0"/>
              <a:t>Código aberto.</a:t>
            </a:r>
          </a:p>
          <a:p>
            <a:pPr algn="just"/>
            <a:r>
              <a:rPr lang="pt-BR" dirty="0"/>
              <a:t>Consegue executar várias funções simultaneamente sem alterar a velocidade do provedor.</a:t>
            </a:r>
          </a:p>
          <a:p>
            <a:pPr algn="just"/>
            <a:r>
              <a:rPr lang="pt-BR" dirty="0"/>
              <a:t>Multiplataforma (consegue executar várias funções simultaneamente sem alterar a velocidade do provedor).</a:t>
            </a:r>
          </a:p>
          <a:p>
            <a:pPr algn="just"/>
            <a:r>
              <a:rPr lang="pt-BR" dirty="0"/>
              <a:t>Compatível com diversos bancos de dados</a:t>
            </a:r>
          </a:p>
        </p:txBody>
      </p:sp>
      <p:pic>
        <p:nvPicPr>
          <p:cNvPr id="6" name="Espaço Reservado para Conteúdo 5" descr="Logotipo&#10;&#10;Descrição gerada automaticamente">
            <a:extLst>
              <a:ext uri="{FF2B5EF4-FFF2-40B4-BE49-F238E27FC236}">
                <a16:creationId xmlns:a16="http://schemas.microsoft.com/office/drawing/2014/main" id="{C06BA668-C9AD-DEDA-170D-A358423262C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059" y="1695961"/>
            <a:ext cx="1769063" cy="955294"/>
          </a:xfr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007B0C47-D620-A732-EF26-6574944912BB}"/>
              </a:ext>
            </a:extLst>
          </p:cNvPr>
          <p:cNvSpPr txBox="1"/>
          <p:nvPr/>
        </p:nvSpPr>
        <p:spPr>
          <a:xfrm>
            <a:off x="6172201" y="2708405"/>
            <a:ext cx="5463072" cy="32697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/>
              <a:t>Código aberto (código-fonte disponibilizado gratuitamente e pode ser utilizado, estudado, modificado e distribuído).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/>
              <a:t>Facilidade de uso.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/>
              <a:t>Compatibilidade com diversas plataformas.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/>
              <a:t>Suporte da comunidade.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/>
              <a:t>Segurança.</a:t>
            </a:r>
          </a:p>
        </p:txBody>
      </p:sp>
      <p:pic>
        <p:nvPicPr>
          <p:cNvPr id="9" name="Imagem 8" descr="Logotipo&#10;&#10;Descrição gerada automaticamente">
            <a:extLst>
              <a:ext uri="{FF2B5EF4-FFF2-40B4-BE49-F238E27FC236}">
                <a16:creationId xmlns:a16="http://schemas.microsoft.com/office/drawing/2014/main" id="{B54B2DFC-D97C-F51B-2060-7523B1BAC1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2231" y="1784267"/>
            <a:ext cx="1863012" cy="778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7682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097DCFF-149F-DD34-CA37-4E57EB463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solidFill>
                  <a:schemeClr val="accent2">
                    <a:lumMod val="75000"/>
                  </a:schemeClr>
                </a:solidFill>
              </a:rPr>
              <a:t>Criação do banco de dados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08580EC-9A53-FE52-90D8-813671B687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188" y="3399636"/>
            <a:ext cx="5313667" cy="2523971"/>
          </a:xfrm>
          <a:ln w="28575">
            <a:solidFill>
              <a:schemeClr val="accent2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pt-BR" sz="1600" dirty="0"/>
              <a:t>CREATE TABLE `</a:t>
            </a:r>
            <a:r>
              <a:rPr lang="pt-BR" sz="1600" dirty="0" err="1"/>
              <a:t>pwii</a:t>
            </a:r>
            <a:r>
              <a:rPr lang="pt-BR" sz="1600" dirty="0"/>
              <a:t>`.`amigo` ( 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pt-BR" sz="1600" dirty="0"/>
              <a:t>	`</a:t>
            </a:r>
            <a:r>
              <a:rPr lang="pt-BR" sz="1600" dirty="0" err="1"/>
              <a:t>idamigo</a:t>
            </a:r>
            <a:r>
              <a:rPr lang="pt-BR" sz="1600" dirty="0"/>
              <a:t>` INT NOT NULL AUTO_INCREMENT, 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pt-BR" sz="1600" dirty="0"/>
              <a:t>	`nome` VARCHAR(45) NOT NULL, 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pt-BR" sz="1600" dirty="0"/>
              <a:t>	`apelido` VARCHAR(45) NOT NULL, 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pt-BR" sz="1600" dirty="0"/>
              <a:t>	`</a:t>
            </a:r>
            <a:r>
              <a:rPr lang="pt-BR" sz="1600" dirty="0" err="1"/>
              <a:t>email</a:t>
            </a:r>
            <a:r>
              <a:rPr lang="pt-BR" sz="1600" dirty="0"/>
              <a:t>` VARCHAR(45) NOT NULL, 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pt-BR" sz="1600" dirty="0"/>
              <a:t>	PRIMARY KEY (`</a:t>
            </a:r>
            <a:r>
              <a:rPr lang="pt-BR" sz="1600" dirty="0" err="1"/>
              <a:t>idamigo</a:t>
            </a:r>
            <a:r>
              <a:rPr lang="pt-BR" sz="1600" dirty="0"/>
              <a:t>`)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pt-BR" sz="1600" dirty="0"/>
              <a:t>); 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C34B07E9-DE42-EE8B-7242-DEA0B086D545}"/>
              </a:ext>
            </a:extLst>
          </p:cNvPr>
          <p:cNvSpPr txBox="1"/>
          <p:nvPr/>
        </p:nvSpPr>
        <p:spPr>
          <a:xfrm flipH="1">
            <a:off x="700188" y="2293126"/>
            <a:ext cx="5313668" cy="338554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pt-BR" sz="1600" dirty="0"/>
              <a:t>CREATE DATABASE `</a:t>
            </a:r>
            <a:r>
              <a:rPr lang="pt-BR" sz="1600" dirty="0" err="1"/>
              <a:t>pwii</a:t>
            </a:r>
            <a:r>
              <a:rPr lang="pt-BR" sz="1600" dirty="0"/>
              <a:t>`;</a:t>
            </a:r>
          </a:p>
        </p:txBody>
      </p:sp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5388D295-BEA9-7CEE-796C-629486151239}"/>
              </a:ext>
            </a:extLst>
          </p:cNvPr>
          <p:cNvSpPr txBox="1">
            <a:spLocks/>
          </p:cNvSpPr>
          <p:nvPr/>
        </p:nvSpPr>
        <p:spPr>
          <a:xfrm>
            <a:off x="6441860" y="2293126"/>
            <a:ext cx="4522036" cy="2523971"/>
          </a:xfrm>
          <a:prstGeom prst="rect">
            <a:avLst/>
          </a:prstGeom>
          <a:ln w="28575">
            <a:solidFill>
              <a:schemeClr val="accent2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pt-BR" sz="1600" dirty="0"/>
              <a:t>CREATE TABLE `</a:t>
            </a:r>
            <a:r>
              <a:rPr lang="pt-BR" sz="1600" dirty="0" err="1"/>
              <a:t>pwii</a:t>
            </a:r>
            <a:r>
              <a:rPr lang="pt-BR" sz="1600" dirty="0"/>
              <a:t>`.`</a:t>
            </a:r>
            <a:r>
              <a:rPr lang="pt-BR" sz="1600" dirty="0" err="1"/>
              <a:t>usuario</a:t>
            </a:r>
            <a:r>
              <a:rPr lang="pt-BR" sz="1600" dirty="0"/>
              <a:t>` ( 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pt-BR" sz="1600" dirty="0"/>
              <a:t>	`</a:t>
            </a:r>
            <a:r>
              <a:rPr lang="pt-BR" sz="1600" dirty="0" err="1"/>
              <a:t>idusuario</a:t>
            </a:r>
            <a:r>
              <a:rPr lang="pt-BR" sz="1600" dirty="0"/>
              <a:t>` INT(11) NOT NULL AUTO_INCREMENT, 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pt-BR" sz="1600" dirty="0"/>
              <a:t>	`nome` VARCHAR(45) NOT NULL, 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pt-BR" sz="1600" dirty="0"/>
              <a:t>	`senha` VARCHAR(45) NOT NULL, 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pt-BR" sz="1600" dirty="0"/>
              <a:t>	PRIMARY KEY (`</a:t>
            </a:r>
            <a:r>
              <a:rPr lang="pt-BR" sz="1600" dirty="0" err="1"/>
              <a:t>idusuario</a:t>
            </a:r>
            <a:r>
              <a:rPr lang="pt-BR" sz="1600" dirty="0"/>
              <a:t>`)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pt-BR" sz="1600" dirty="0"/>
              <a:t>); 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1E309DEF-1446-D0E5-2029-2EEA516B2281}"/>
              </a:ext>
            </a:extLst>
          </p:cNvPr>
          <p:cNvSpPr txBox="1"/>
          <p:nvPr/>
        </p:nvSpPr>
        <p:spPr>
          <a:xfrm>
            <a:off x="6441860" y="5277276"/>
            <a:ext cx="4522036" cy="646331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pt-BR" dirty="0"/>
              <a:t>INSERT INTO `</a:t>
            </a:r>
            <a:r>
              <a:rPr lang="pt-BR" dirty="0" err="1"/>
              <a:t>pwii</a:t>
            </a:r>
            <a:r>
              <a:rPr lang="pt-BR" dirty="0"/>
              <a:t>`.`</a:t>
            </a:r>
            <a:r>
              <a:rPr lang="pt-BR" dirty="0" err="1"/>
              <a:t>usuario</a:t>
            </a:r>
            <a:r>
              <a:rPr lang="pt-BR" dirty="0"/>
              <a:t>` (`nome`, `senha`) VALUES (‘</a:t>
            </a:r>
            <a:r>
              <a:rPr lang="pt-BR" dirty="0" err="1"/>
              <a:t>monica</a:t>
            </a:r>
            <a:r>
              <a:rPr lang="pt-BR" dirty="0"/>
              <a:t>’, ‘monica123');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A411A882-0774-2FFF-454F-9017103F1E75}"/>
              </a:ext>
            </a:extLst>
          </p:cNvPr>
          <p:cNvSpPr txBox="1"/>
          <p:nvPr/>
        </p:nvSpPr>
        <p:spPr>
          <a:xfrm>
            <a:off x="700188" y="1886950"/>
            <a:ext cx="3296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accent2">
                    <a:lumMod val="75000"/>
                  </a:schemeClr>
                </a:solidFill>
              </a:rPr>
              <a:t>Criando Banco de Dados </a:t>
            </a:r>
            <a:r>
              <a:rPr lang="pt-BR" dirty="0" err="1">
                <a:solidFill>
                  <a:schemeClr val="accent2">
                    <a:lumMod val="75000"/>
                  </a:schemeClr>
                </a:solidFill>
              </a:rPr>
              <a:t>pwii</a:t>
            </a:r>
            <a:r>
              <a:rPr lang="pt-BR" dirty="0">
                <a:solidFill>
                  <a:schemeClr val="accent2">
                    <a:lumMod val="75000"/>
                  </a:schemeClr>
                </a:solidFill>
              </a:rPr>
              <a:t>: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712709CC-3743-E8D1-7A48-CA64639AC462}"/>
              </a:ext>
            </a:extLst>
          </p:cNvPr>
          <p:cNvSpPr txBox="1"/>
          <p:nvPr/>
        </p:nvSpPr>
        <p:spPr>
          <a:xfrm>
            <a:off x="700188" y="2997255"/>
            <a:ext cx="3296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accent2">
                    <a:lumMod val="75000"/>
                  </a:schemeClr>
                </a:solidFill>
              </a:rPr>
              <a:t>Criando tabela “amigo”: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117B808A-87F9-0C1E-B6FD-A20198FC05C5}"/>
              </a:ext>
            </a:extLst>
          </p:cNvPr>
          <p:cNvSpPr txBox="1"/>
          <p:nvPr/>
        </p:nvSpPr>
        <p:spPr>
          <a:xfrm>
            <a:off x="6441860" y="1886950"/>
            <a:ext cx="3296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accent2">
                    <a:lumMod val="75000"/>
                  </a:schemeClr>
                </a:solidFill>
              </a:rPr>
              <a:t>Criando tabela “usuário”: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04C93FD9-D072-5907-069D-03F23834C518}"/>
              </a:ext>
            </a:extLst>
          </p:cNvPr>
          <p:cNvSpPr txBox="1"/>
          <p:nvPr/>
        </p:nvSpPr>
        <p:spPr>
          <a:xfrm>
            <a:off x="6441859" y="4862520"/>
            <a:ext cx="3927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accent2">
                    <a:lumMod val="75000"/>
                  </a:schemeClr>
                </a:solidFill>
              </a:rPr>
              <a:t>Adicionando um registro de login:</a:t>
            </a:r>
          </a:p>
        </p:txBody>
      </p:sp>
    </p:spTree>
    <p:extLst>
      <p:ext uri="{BB962C8B-B14F-4D97-AF65-F5344CB8AC3E}">
        <p14:creationId xmlns:p14="http://schemas.microsoft.com/office/powerpoint/2010/main" val="2738408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23922DE-2CA0-3366-1250-6EE6579A1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solidFill>
                  <a:schemeClr val="accent2">
                    <a:lumMod val="75000"/>
                  </a:schemeClr>
                </a:solidFill>
              </a:rPr>
              <a:t>Tela de login</a:t>
            </a:r>
          </a:p>
        </p:txBody>
      </p:sp>
      <p:pic>
        <p:nvPicPr>
          <p:cNvPr id="8" name="Espaço Reservado para Conteúdo 7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6E86E911-4332-3B9F-B9AE-39A0B09DC2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9689" y="987425"/>
            <a:ext cx="5279197" cy="4873625"/>
          </a:xfrm>
        </p:spPr>
      </p:pic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C77998F7-9E10-DD03-C6F1-942A39DFCC5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dirty="0"/>
              <a:t>Arquivo </a:t>
            </a:r>
            <a:r>
              <a:rPr lang="pt-BR" dirty="0" err="1"/>
              <a:t>index.php</a:t>
            </a:r>
            <a:r>
              <a:rPr lang="pt-BR" dirty="0"/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dirty="0"/>
              <a:t>Desenvolvimento de um formulário, contendo os campos “nome” e “senha”, e um botão “Entrar”.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dirty="0"/>
              <a:t>Este arquivo tem o propósito de fornecer acesso à página principal.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dirty="0"/>
              <a:t>Permite identificar se o usuário existe, e verifica se a senha digitada é a mesma gravada no banco de dados.</a:t>
            </a:r>
          </a:p>
        </p:txBody>
      </p:sp>
    </p:spTree>
    <p:extLst>
      <p:ext uri="{BB962C8B-B14F-4D97-AF65-F5344CB8AC3E}">
        <p14:creationId xmlns:p14="http://schemas.microsoft.com/office/powerpoint/2010/main" val="2274513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8F780DC-ED95-B692-80F1-C21438A36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902447"/>
            <a:ext cx="4316507" cy="192874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kern="1200" cap="all" spc="30" baseline="0" dirty="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Tela de login</a:t>
            </a:r>
            <a:br>
              <a:rPr lang="en-US" sz="4000" kern="1200" cap="all" spc="30" baseline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2800" kern="1200" cap="all" spc="30" baseline="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</a:t>
            </a:r>
            <a:r>
              <a:rPr lang="en-US" sz="2800" dirty="0" err="1"/>
              <a:t>dificando</a:t>
            </a:r>
            <a:r>
              <a:rPr lang="en-US" sz="2800" dirty="0"/>
              <a:t>…</a:t>
            </a:r>
            <a:endParaRPr lang="en-US" sz="2800" kern="1200" cap="all" spc="30" baseline="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2E57F3D-33BE-4306-87E6-2457637195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0575" y="723900"/>
            <a:ext cx="10601325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18">
            <a:extLst>
              <a:ext uri="{FF2B5EF4-FFF2-40B4-BE49-F238E27FC236}">
                <a16:creationId xmlns:a16="http://schemas.microsoft.com/office/drawing/2014/main" id="{8E0104E4-99BC-494F-8342-F250828E57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9065" y="6145599"/>
            <a:ext cx="1058283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Espaço Reservado para Conteúdo 9" descr="Texto&#10;&#10;Descrição gerada automaticamente">
            <a:extLst>
              <a:ext uri="{FF2B5EF4-FFF2-40B4-BE49-F238E27FC236}">
                <a16:creationId xmlns:a16="http://schemas.microsoft.com/office/drawing/2014/main" id="{14F42E52-1FF0-7350-61A4-6D5518CB58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7216" y="2291010"/>
            <a:ext cx="8266532" cy="3253778"/>
          </a:xfrm>
        </p:spPr>
      </p:pic>
      <p:pic>
        <p:nvPicPr>
          <p:cNvPr id="14" name="Imagem 13" descr="Texto&#10;&#10;Descrição gerada automaticamente">
            <a:extLst>
              <a:ext uri="{FF2B5EF4-FFF2-40B4-BE49-F238E27FC236}">
                <a16:creationId xmlns:a16="http://schemas.microsoft.com/office/drawing/2014/main" id="{6C91B9A5-1748-09E6-7FA5-E61A9ABDE3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7260" y="771110"/>
            <a:ext cx="5354640" cy="1501841"/>
          </a:xfrm>
          <a:prstGeom prst="rect">
            <a:avLst/>
          </a:prstGeom>
        </p:spPr>
      </p:pic>
      <p:pic>
        <p:nvPicPr>
          <p:cNvPr id="18" name="Imagem 17" descr="Interface gráfica do usuário, Texto&#10;&#10;Descrição gerada automaticamente">
            <a:extLst>
              <a:ext uri="{FF2B5EF4-FFF2-40B4-BE49-F238E27FC236}">
                <a16:creationId xmlns:a16="http://schemas.microsoft.com/office/drawing/2014/main" id="{B9F81970-329D-1A07-22D9-9ECE2AF693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5722" y="5574439"/>
            <a:ext cx="2606178" cy="512451"/>
          </a:xfrm>
          <a:prstGeom prst="rect">
            <a:avLst/>
          </a:prstGeom>
        </p:spPr>
      </p:pic>
      <p:cxnSp>
        <p:nvCxnSpPr>
          <p:cNvPr id="27" name="Conector: Curvo 26">
            <a:extLst>
              <a:ext uri="{FF2B5EF4-FFF2-40B4-BE49-F238E27FC236}">
                <a16:creationId xmlns:a16="http://schemas.microsoft.com/office/drawing/2014/main" id="{1A87E4B7-6481-74C4-07CD-0306758DFA10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4854804" y="5427563"/>
            <a:ext cx="3930918" cy="403102"/>
          </a:xfrm>
          <a:prstGeom prst="curvedConnector3">
            <a:avLst/>
          </a:prstGeom>
          <a:ln w="762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Conector: Curvo 29">
            <a:extLst>
              <a:ext uri="{FF2B5EF4-FFF2-40B4-BE49-F238E27FC236}">
                <a16:creationId xmlns:a16="http://schemas.microsoft.com/office/drawing/2014/main" id="{DCE62384-6F14-B8C6-F964-CF55E78D012B}"/>
              </a:ext>
            </a:extLst>
          </p:cNvPr>
          <p:cNvCxnSpPr>
            <a:endCxn id="14" idx="1"/>
          </p:cNvCxnSpPr>
          <p:nvPr/>
        </p:nvCxnSpPr>
        <p:spPr>
          <a:xfrm flipV="1">
            <a:off x="5002306" y="1522031"/>
            <a:ext cx="1034954" cy="1004353"/>
          </a:xfrm>
          <a:prstGeom prst="curvedConnector3">
            <a:avLst/>
          </a:prstGeom>
          <a:ln w="762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48079AB1-91E8-D68A-8EED-5AAA7F67A16A}"/>
              </a:ext>
            </a:extLst>
          </p:cNvPr>
          <p:cNvSpPr txBox="1"/>
          <p:nvPr/>
        </p:nvSpPr>
        <p:spPr>
          <a:xfrm>
            <a:off x="1887231" y="1984360"/>
            <a:ext cx="1781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>
                <a:solidFill>
                  <a:schemeClr val="accent2">
                    <a:lumMod val="75000"/>
                  </a:schemeClr>
                </a:solidFill>
              </a:rPr>
              <a:t>index.php</a:t>
            </a:r>
            <a:endParaRPr lang="pt-BR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460D9B86-018C-7298-4E8C-3345E3455AA8}"/>
              </a:ext>
            </a:extLst>
          </p:cNvPr>
          <p:cNvSpPr txBox="1"/>
          <p:nvPr/>
        </p:nvSpPr>
        <p:spPr>
          <a:xfrm flipH="1">
            <a:off x="9852532" y="398962"/>
            <a:ext cx="1777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>
                <a:solidFill>
                  <a:schemeClr val="accent2">
                    <a:lumMod val="75000"/>
                  </a:schemeClr>
                </a:solidFill>
              </a:rPr>
              <a:t>cabecalho.php</a:t>
            </a:r>
            <a:endParaRPr lang="pt-BR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75694A61-D203-78C0-6D14-EDD8290E6730}"/>
              </a:ext>
            </a:extLst>
          </p:cNvPr>
          <p:cNvSpPr txBox="1"/>
          <p:nvPr/>
        </p:nvSpPr>
        <p:spPr>
          <a:xfrm>
            <a:off x="10255973" y="5242897"/>
            <a:ext cx="1280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>
                <a:solidFill>
                  <a:schemeClr val="accent2">
                    <a:lumMod val="75000"/>
                  </a:schemeClr>
                </a:solidFill>
              </a:rPr>
              <a:t>rodape.php</a:t>
            </a:r>
            <a:endParaRPr lang="pt-BR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4" name="Retângulo 33">
            <a:extLst>
              <a:ext uri="{FF2B5EF4-FFF2-40B4-BE49-F238E27FC236}">
                <a16:creationId xmlns:a16="http://schemas.microsoft.com/office/drawing/2014/main" id="{261E9BF6-1F52-05B2-41A8-5F46FEC8FA73}"/>
              </a:ext>
            </a:extLst>
          </p:cNvPr>
          <p:cNvSpPr/>
          <p:nvPr/>
        </p:nvSpPr>
        <p:spPr>
          <a:xfrm>
            <a:off x="4355184" y="3429000"/>
            <a:ext cx="1682076" cy="304635"/>
          </a:xfrm>
          <a:prstGeom prst="rect">
            <a:avLst/>
          </a:prstGeom>
          <a:noFill/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246364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ço Reservado para Conteúdo 5" descr="Texto&#10;&#10;Descrição gerada automaticamente">
            <a:extLst>
              <a:ext uri="{FF2B5EF4-FFF2-40B4-BE49-F238E27FC236}">
                <a16:creationId xmlns:a16="http://schemas.microsoft.com/office/drawing/2014/main" id="{331D209C-97A1-0FE5-3F94-3425388956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9658" y="800519"/>
            <a:ext cx="5662995" cy="5279770"/>
          </a:xfrm>
        </p:spPr>
      </p:pic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B6BD8E7B-9915-3EA6-252B-F3E264A85C5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lnSpcReduction="10000"/>
          </a:bodyPr>
          <a:lstStyle/>
          <a:p>
            <a:pPr algn="just"/>
            <a:r>
              <a:rPr lang="pt-BR" dirty="0"/>
              <a:t>Este arquivo realiza: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dirty="0"/>
              <a:t>Conexão com o banco de dados, através do </a:t>
            </a:r>
            <a:r>
              <a:rPr lang="pt-BR" dirty="0" err="1"/>
              <a:t>MySQLi</a:t>
            </a:r>
            <a:r>
              <a:rPr lang="pt-BR" dirty="0"/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dirty="0"/>
              <a:t>Criação e execução da sentença SQL de SELECT, verificando se existe ou não o usuário.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dirty="0"/>
              <a:t>Verifica se a senha digitada no formulário é a mesma gravada no banco de dados.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dirty="0"/>
              <a:t>Caso usuário e senha estejam cadastrados, redireciona para o script </a:t>
            </a:r>
            <a:r>
              <a:rPr lang="pt-BR" dirty="0" err="1"/>
              <a:t>principal.php</a:t>
            </a:r>
            <a:r>
              <a:rPr lang="pt-BR" dirty="0"/>
              <a:t>.</a:t>
            </a: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1BE2B569-F452-FC9E-4127-352FB8DAD8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902447"/>
            <a:ext cx="4316507" cy="192874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kern="1200" cap="all" spc="30" baseline="0" dirty="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Tela de login </a:t>
            </a:r>
            <a:r>
              <a:rPr lang="en-US" sz="2400" b="1" kern="1200" cap="all" spc="30" baseline="0" dirty="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(action)</a:t>
            </a:r>
            <a:br>
              <a:rPr lang="en-US" sz="4000" kern="1200" cap="all" spc="30" baseline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2800" kern="1200" cap="all" spc="30" baseline="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</a:t>
            </a:r>
            <a:r>
              <a:rPr lang="en-US" sz="2800" dirty="0" err="1"/>
              <a:t>dificando</a:t>
            </a:r>
            <a:r>
              <a:rPr lang="en-US" sz="2800" dirty="0"/>
              <a:t>…</a:t>
            </a:r>
            <a:endParaRPr lang="en-US" sz="2800" kern="1200" cap="all" spc="30" baseline="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FC3B1574-2D1D-3D12-CD71-4C82D9B043B3}"/>
              </a:ext>
            </a:extLst>
          </p:cNvPr>
          <p:cNvSpPr txBox="1"/>
          <p:nvPr/>
        </p:nvSpPr>
        <p:spPr>
          <a:xfrm>
            <a:off x="9367100" y="6138037"/>
            <a:ext cx="1865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>
                <a:solidFill>
                  <a:schemeClr val="accent2">
                    <a:lumMod val="75000"/>
                  </a:schemeClr>
                </a:solidFill>
              </a:rPr>
              <a:t>loginAction.php</a:t>
            </a:r>
            <a:endParaRPr lang="pt-BR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4A529DC1-A7D6-0EFA-0E4D-D17E8E939EC1}"/>
              </a:ext>
            </a:extLst>
          </p:cNvPr>
          <p:cNvSpPr/>
          <p:nvPr/>
        </p:nvSpPr>
        <p:spPr>
          <a:xfrm>
            <a:off x="6193412" y="1772239"/>
            <a:ext cx="1055802" cy="263950"/>
          </a:xfrm>
          <a:prstGeom prst="rect">
            <a:avLst/>
          </a:prstGeom>
          <a:noFill/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Imagem 10" descr="Texto&#10;&#10;Descrição gerada automaticamente">
            <a:extLst>
              <a:ext uri="{FF2B5EF4-FFF2-40B4-BE49-F238E27FC236}">
                <a16:creationId xmlns:a16="http://schemas.microsoft.com/office/drawing/2014/main" id="{73BDEFC6-C971-D007-3422-48D68D3CCA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5928" y="1376094"/>
            <a:ext cx="3247585" cy="1075093"/>
          </a:xfrm>
          <a:prstGeom prst="rect">
            <a:avLst/>
          </a:prstGeom>
          <a:ln w="28575">
            <a:solidFill>
              <a:schemeClr val="accent2"/>
            </a:solidFill>
          </a:ln>
        </p:spPr>
      </p:pic>
      <p:cxnSp>
        <p:nvCxnSpPr>
          <p:cNvPr id="13" name="Conector: Curvo 12">
            <a:extLst>
              <a:ext uri="{FF2B5EF4-FFF2-40B4-BE49-F238E27FC236}">
                <a16:creationId xmlns:a16="http://schemas.microsoft.com/office/drawing/2014/main" id="{FB4F13EB-EDB6-6F5A-22B2-921906D186B6}"/>
              </a:ext>
            </a:extLst>
          </p:cNvPr>
          <p:cNvCxnSpPr>
            <a:stCxn id="9" idx="3"/>
            <a:endCxn id="11" idx="1"/>
          </p:cNvCxnSpPr>
          <p:nvPr/>
        </p:nvCxnSpPr>
        <p:spPr>
          <a:xfrm>
            <a:off x="7249214" y="1904214"/>
            <a:ext cx="1426714" cy="9427"/>
          </a:xfrm>
          <a:prstGeom prst="curvedConnector3">
            <a:avLst/>
          </a:prstGeom>
          <a:ln w="28575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5" name="Retângulo 14">
            <a:extLst>
              <a:ext uri="{FF2B5EF4-FFF2-40B4-BE49-F238E27FC236}">
                <a16:creationId xmlns:a16="http://schemas.microsoft.com/office/drawing/2014/main" id="{1C038869-7238-81BD-1875-EA2F58D7C2B3}"/>
              </a:ext>
            </a:extLst>
          </p:cNvPr>
          <p:cNvSpPr/>
          <p:nvPr/>
        </p:nvSpPr>
        <p:spPr>
          <a:xfrm>
            <a:off x="6242115" y="3159556"/>
            <a:ext cx="1055802" cy="263950"/>
          </a:xfrm>
          <a:prstGeom prst="rect">
            <a:avLst/>
          </a:prstGeom>
          <a:noFill/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350DB71F-75DB-1988-BBD8-F5B374005C45}"/>
              </a:ext>
            </a:extLst>
          </p:cNvPr>
          <p:cNvSpPr txBox="1"/>
          <p:nvPr/>
        </p:nvSpPr>
        <p:spPr>
          <a:xfrm>
            <a:off x="10236530" y="1006762"/>
            <a:ext cx="1799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>
                <a:solidFill>
                  <a:schemeClr val="accent2">
                    <a:lumMod val="75000"/>
                  </a:schemeClr>
                </a:solidFill>
              </a:rPr>
              <a:t>conexaoBD.php</a:t>
            </a:r>
            <a:endParaRPr lang="pt-BR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18" name="Imagem 17" descr="Uma imagem contendo Texto&#10;&#10;Descrição gerada automaticamente">
            <a:extLst>
              <a:ext uri="{FF2B5EF4-FFF2-40B4-BE49-F238E27FC236}">
                <a16:creationId xmlns:a16="http://schemas.microsoft.com/office/drawing/2014/main" id="{A68BC4FC-5D0A-35B2-E597-95187C4242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2654" y="4847374"/>
            <a:ext cx="1369442" cy="499955"/>
          </a:xfrm>
          <a:prstGeom prst="rect">
            <a:avLst/>
          </a:prstGeom>
          <a:ln w="28575">
            <a:solidFill>
              <a:schemeClr val="accent2"/>
            </a:solidFill>
          </a:ln>
        </p:spPr>
      </p:pic>
      <p:pic>
        <p:nvPicPr>
          <p:cNvPr id="20" name="Imagem 19" descr="Uma imagem contendo Interface gráfica do usuário&#10;&#10;Descrição gerada automaticamente">
            <a:extLst>
              <a:ext uri="{FF2B5EF4-FFF2-40B4-BE49-F238E27FC236}">
                <a16:creationId xmlns:a16="http://schemas.microsoft.com/office/drawing/2014/main" id="{ADAF30A7-AC42-9E39-3657-EB06FBA7E77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7" t="22582" r="6635" b="16006"/>
          <a:stretch/>
        </p:blipFill>
        <p:spPr>
          <a:xfrm>
            <a:off x="9317986" y="3616045"/>
            <a:ext cx="2605527" cy="492523"/>
          </a:xfrm>
          <a:prstGeom prst="rect">
            <a:avLst/>
          </a:prstGeom>
          <a:ln w="28575">
            <a:solidFill>
              <a:schemeClr val="accent2"/>
            </a:solidFill>
          </a:ln>
        </p:spPr>
      </p:pic>
      <p:cxnSp>
        <p:nvCxnSpPr>
          <p:cNvPr id="22" name="Conector de Seta Reta 21">
            <a:extLst>
              <a:ext uri="{FF2B5EF4-FFF2-40B4-BE49-F238E27FC236}">
                <a16:creationId xmlns:a16="http://schemas.microsoft.com/office/drawing/2014/main" id="{469F2682-20C4-7AFB-0B70-93E1BC7696C2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8502977" y="3554882"/>
            <a:ext cx="815009" cy="307425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5" name="Conector de Seta Reta 24">
            <a:extLst>
              <a:ext uri="{FF2B5EF4-FFF2-40B4-BE49-F238E27FC236}">
                <a16:creationId xmlns:a16="http://schemas.microsoft.com/office/drawing/2014/main" id="{F1DF9087-5AE3-E3DC-6FE7-B4031177CD46}"/>
              </a:ext>
            </a:extLst>
          </p:cNvPr>
          <p:cNvCxnSpPr/>
          <p:nvPr/>
        </p:nvCxnSpPr>
        <p:spPr>
          <a:xfrm>
            <a:off x="8910481" y="4364610"/>
            <a:ext cx="1722172" cy="482764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Conector de Seta Reta 26">
            <a:extLst>
              <a:ext uri="{FF2B5EF4-FFF2-40B4-BE49-F238E27FC236}">
                <a16:creationId xmlns:a16="http://schemas.microsoft.com/office/drawing/2014/main" id="{CF5EBE12-86EE-A9C0-D97A-8DE1DB3C5D10}"/>
              </a:ext>
            </a:extLst>
          </p:cNvPr>
          <p:cNvCxnSpPr>
            <a:endCxn id="18" idx="1"/>
          </p:cNvCxnSpPr>
          <p:nvPr/>
        </p:nvCxnSpPr>
        <p:spPr>
          <a:xfrm>
            <a:off x="9317986" y="5097351"/>
            <a:ext cx="1314668" cy="1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22488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51D3EBD-9FBE-E2DD-AA47-57A61834D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solidFill>
                  <a:schemeClr val="accent2">
                    <a:lumMod val="75000"/>
                  </a:schemeClr>
                </a:solidFill>
              </a:rPr>
              <a:t>Utilizando o conceito de importação de arquivos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4EDCED1-8DDB-A8D7-3CDB-70A264BB5E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635" y="2293126"/>
            <a:ext cx="5395365" cy="3636088"/>
          </a:xfrm>
        </p:spPr>
        <p:txBody>
          <a:bodyPr>
            <a:normAutofit lnSpcReduction="10000"/>
          </a:bodyPr>
          <a:lstStyle/>
          <a:p>
            <a:pPr algn="just"/>
            <a:r>
              <a:rPr lang="pt-BR" dirty="0"/>
              <a:t>Arquivos </a:t>
            </a:r>
            <a:r>
              <a:rPr lang="pt-BR" dirty="0" err="1"/>
              <a:t>conexaoBD.php</a:t>
            </a:r>
            <a:r>
              <a:rPr lang="pt-BR" dirty="0"/>
              <a:t>, </a:t>
            </a:r>
            <a:r>
              <a:rPr lang="pt-BR" dirty="0" err="1"/>
              <a:t>cabecalho.php</a:t>
            </a:r>
            <a:r>
              <a:rPr lang="pt-BR" dirty="0"/>
              <a:t> e </a:t>
            </a:r>
            <a:r>
              <a:rPr lang="pt-BR" dirty="0" err="1"/>
              <a:t>rodape.php</a:t>
            </a:r>
            <a:r>
              <a:rPr lang="pt-BR" dirty="0"/>
              <a:t>.</a:t>
            </a:r>
          </a:p>
          <a:p>
            <a:pPr algn="just"/>
            <a:r>
              <a:rPr lang="pt-BR" dirty="0"/>
              <a:t>Em uma possível troca de senha, precisaríamos apenas alterar o arquivo “</a:t>
            </a:r>
            <a:r>
              <a:rPr lang="pt-BR" dirty="0" err="1"/>
              <a:t>conexaoBD</a:t>
            </a:r>
            <a:r>
              <a:rPr lang="pt-BR" dirty="0"/>
              <a:t>”, e todo o projeto seria “atualizado” e utilizaria a senha correta. Além disso, diminui a quantidade de códigos digitados, evita esquecimentos e erros.</a:t>
            </a:r>
          </a:p>
          <a:p>
            <a:pPr algn="just"/>
            <a:r>
              <a:rPr lang="pt-BR" dirty="0"/>
              <a:t>Require, </a:t>
            </a:r>
            <a:r>
              <a:rPr lang="pt-BR" dirty="0" err="1"/>
              <a:t>require_once</a:t>
            </a:r>
            <a:r>
              <a:rPr lang="pt-BR" dirty="0"/>
              <a:t>, include, </a:t>
            </a:r>
            <a:r>
              <a:rPr lang="pt-BR" dirty="0" err="1"/>
              <a:t>include_once</a:t>
            </a:r>
            <a:r>
              <a:rPr lang="pt-BR" dirty="0"/>
              <a:t>.</a:t>
            </a:r>
          </a:p>
          <a:p>
            <a:endParaRPr lang="pt-BR" dirty="0"/>
          </a:p>
        </p:txBody>
      </p:sp>
      <p:pic>
        <p:nvPicPr>
          <p:cNvPr id="5" name="Imagem 4" descr="Diagrama&#10;&#10;Descrição gerada automaticamente com confiança média">
            <a:extLst>
              <a:ext uri="{FF2B5EF4-FFF2-40B4-BE49-F238E27FC236}">
                <a16:creationId xmlns:a16="http://schemas.microsoft.com/office/drawing/2014/main" id="{B23F68BC-BE98-F62A-0A15-1467D5872B0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883"/>
          <a:stretch/>
        </p:blipFill>
        <p:spPr>
          <a:xfrm>
            <a:off x="6639096" y="2293126"/>
            <a:ext cx="4209707" cy="3282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258215"/>
      </p:ext>
    </p:extLst>
  </p:cSld>
  <p:clrMapOvr>
    <a:masterClrMapping/>
  </p:clrMapOvr>
</p:sld>
</file>

<file path=ppt/theme/theme1.xml><?xml version="1.0" encoding="utf-8"?>
<a:theme xmlns:a="http://schemas.openxmlformats.org/drawingml/2006/main" name="ChronicleVTI">
  <a:themeElements>
    <a:clrScheme name="AnalogousFromRegularSeedLeftStep">
      <a:dk1>
        <a:srgbClr val="000000"/>
      </a:dk1>
      <a:lt1>
        <a:srgbClr val="FFFFFF"/>
      </a:lt1>
      <a:dk2>
        <a:srgbClr val="2F1B30"/>
      </a:dk2>
      <a:lt2>
        <a:srgbClr val="F0F3F3"/>
      </a:lt2>
      <a:accent1>
        <a:srgbClr val="E72935"/>
      </a:accent1>
      <a:accent2>
        <a:srgbClr val="D51772"/>
      </a:accent2>
      <a:accent3>
        <a:srgbClr val="E729D3"/>
      </a:accent3>
      <a:accent4>
        <a:srgbClr val="9A17D5"/>
      </a:accent4>
      <a:accent5>
        <a:srgbClr val="5C29E7"/>
      </a:accent5>
      <a:accent6>
        <a:srgbClr val="223CD7"/>
      </a:accent6>
      <a:hlink>
        <a:srgbClr val="339B94"/>
      </a:hlink>
      <a:folHlink>
        <a:srgbClr val="7F7F7F"/>
      </a:folHlink>
    </a:clrScheme>
    <a:fontScheme name="Univers Calisto">
      <a:majorFont>
        <a:latin typeface="Univers Condensed"/>
        <a:ea typeface=""/>
        <a:cs typeface=""/>
      </a:majorFont>
      <a:minorFont>
        <a:latin typeface="Calisto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hronicleVTI" id="{508E4D90-5116-4BF0-876B-3F422DD1F65F}" vid="{AA21DC3D-92A8-43A4-8358-ED428371CD5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TM02892315[[fn=Cacho]]</Template>
  <TotalTime>344</TotalTime>
  <Words>808</Words>
  <Application>Microsoft Office PowerPoint</Application>
  <PresentationFormat>Widescreen</PresentationFormat>
  <Paragraphs>103</Paragraphs>
  <Slides>20</Slides>
  <Notes>0</Notes>
  <HiddenSlides>0</HiddenSlides>
  <MMClips>1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20</vt:i4>
      </vt:variant>
    </vt:vector>
  </HeadingPairs>
  <TitlesOfParts>
    <vt:vector size="25" baseType="lpstr">
      <vt:lpstr>Arial</vt:lpstr>
      <vt:lpstr>Calisto MT</vt:lpstr>
      <vt:lpstr>Courier New</vt:lpstr>
      <vt:lpstr>Univers Condensed</vt:lpstr>
      <vt:lpstr>ChronicleVTI</vt:lpstr>
      <vt:lpstr> Desenvolvimento de Sistemas II  Agenda 08 Fichário</vt:lpstr>
      <vt:lpstr>Apresentação da proposta</vt:lpstr>
      <vt:lpstr>Por onde começar?</vt:lpstr>
      <vt:lpstr>Tecnologias utilizadas</vt:lpstr>
      <vt:lpstr>Criação do banco de dados</vt:lpstr>
      <vt:lpstr>Tela de login</vt:lpstr>
      <vt:lpstr>Tela de login codificando…</vt:lpstr>
      <vt:lpstr>Tela de login (action) codificando…</vt:lpstr>
      <vt:lpstr>Utilizando o conceito de importação de arquivos</vt:lpstr>
      <vt:lpstr>SESSION e suas variáveis</vt:lpstr>
      <vt:lpstr>Página principal codificando...</vt:lpstr>
      <vt:lpstr>Página principal codificando...</vt:lpstr>
      <vt:lpstr>Cadastro codificando...</vt:lpstr>
      <vt:lpstr>Cadastro (Action) codificando...</vt:lpstr>
      <vt:lpstr>LISTAR codificando...</vt:lpstr>
      <vt:lpstr>EXCLUIR codificando...</vt:lpstr>
      <vt:lpstr>EXCLUIR (Action) codificando...</vt:lpstr>
      <vt:lpstr>ATUALIZAR codificando...</vt:lpstr>
      <vt:lpstr>ATUALIZAR (action) codificando...</vt:lpstr>
      <vt:lpstr>demonstração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Desenvolvimento de Sistemas II  Agenda 08 Fichário</dc:title>
  <dc:creator>MONICA ZUNGALO QUINTAL</dc:creator>
  <cp:lastModifiedBy>MONICA ZUNGALO QUINTAL</cp:lastModifiedBy>
  <cp:revision>6</cp:revision>
  <dcterms:created xsi:type="dcterms:W3CDTF">2023-04-07T21:36:46Z</dcterms:created>
  <dcterms:modified xsi:type="dcterms:W3CDTF">2023-04-08T12:29:00Z</dcterms:modified>
</cp:coreProperties>
</file>